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15" r:id="rId2"/>
    <p:sldId id="341" r:id="rId3"/>
    <p:sldId id="342" r:id="rId4"/>
    <p:sldId id="343" r:id="rId5"/>
    <p:sldId id="344" r:id="rId6"/>
    <p:sldId id="330" r:id="rId7"/>
    <p:sldId id="319" r:id="rId8"/>
    <p:sldId id="320" r:id="rId9"/>
    <p:sldId id="321" r:id="rId10"/>
    <p:sldId id="322" r:id="rId11"/>
    <p:sldId id="325" r:id="rId12"/>
    <p:sldId id="327" r:id="rId13"/>
    <p:sldId id="326" r:id="rId14"/>
    <p:sldId id="328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17" r:id="rId26"/>
    <p:sldId id="345" r:id="rId27"/>
    <p:sldId id="347" r:id="rId28"/>
    <p:sldId id="264" r:id="rId29"/>
    <p:sldId id="265" r:id="rId30"/>
    <p:sldId id="266" r:id="rId31"/>
    <p:sldId id="258" r:id="rId32"/>
    <p:sldId id="260" r:id="rId33"/>
    <p:sldId id="348" r:id="rId34"/>
    <p:sldId id="351" r:id="rId35"/>
    <p:sldId id="267" r:id="rId36"/>
    <p:sldId id="262" r:id="rId37"/>
    <p:sldId id="263" r:id="rId38"/>
    <p:sldId id="290" r:id="rId39"/>
    <p:sldId id="296" r:id="rId40"/>
    <p:sldId id="297" r:id="rId41"/>
    <p:sldId id="298" r:id="rId42"/>
    <p:sldId id="299" r:id="rId43"/>
    <p:sldId id="300" r:id="rId44"/>
    <p:sldId id="301" r:id="rId45"/>
    <p:sldId id="349" r:id="rId46"/>
    <p:sldId id="306" r:id="rId47"/>
    <p:sldId id="304" r:id="rId48"/>
    <p:sldId id="350" r:id="rId49"/>
    <p:sldId id="308" r:id="rId50"/>
  </p:sldIdLst>
  <p:sldSz cx="12192000" cy="6858000"/>
  <p:notesSz cx="68119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8303"/>
    <a:srgbClr val="00009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93" d="100"/>
          <a:sy n="93" d="100"/>
        </p:scale>
        <p:origin x="96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9213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6130A-2056-4899-AD35-727552DD9EDF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9213" y="9444038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5F2EB-7D00-4569-B523-235BC9DCCC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276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CD489-D377-4DD4-9656-1CCB16CB41C2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120FE-13FE-440C-AD13-5F4938752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587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58536" y="9443662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13F2700-B0BA-4D82-A5FE-5047F721EF03}" type="slidenum">
              <a:rPr lang="ru-RU" altLang="ru-RU" sz="1200">
                <a:latin typeface="Calibri" panose="020F0502020204030204" pitchFamily="34" charset="0"/>
              </a:rPr>
              <a:pPr algn="r" eaLnBrk="1" hangingPunct="1"/>
              <a:t>2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2128739" y="756045"/>
            <a:ext cx="2554486" cy="372844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1197" y="4722694"/>
            <a:ext cx="5446417" cy="4474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277044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9794-F1E6-4821-879E-B60E19D074D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D5B1-721E-415E-A0D7-35F6FCC93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42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9794-F1E6-4821-879E-B60E19D074D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D5B1-721E-415E-A0D7-35F6FCC93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46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9794-F1E6-4821-879E-B60E19D074D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D5B1-721E-415E-A0D7-35F6FCC93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755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9794-F1E6-4821-879E-B60E19D074D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D5B1-721E-415E-A0D7-35F6FCC93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25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9794-F1E6-4821-879E-B60E19D074D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D5B1-721E-415E-A0D7-35F6FCC93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779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9794-F1E6-4821-879E-B60E19D074D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D5B1-721E-415E-A0D7-35F6FCC93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77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9794-F1E6-4821-879E-B60E19D074D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D5B1-721E-415E-A0D7-35F6FCC93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563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9794-F1E6-4821-879E-B60E19D074D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D5B1-721E-415E-A0D7-35F6FCC93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81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9794-F1E6-4821-879E-B60E19D074D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D5B1-721E-415E-A0D7-35F6FCC93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00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9794-F1E6-4821-879E-B60E19D074D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D5B1-721E-415E-A0D7-35F6FCC93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943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9794-F1E6-4821-879E-B60E19D074D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D5B1-721E-415E-A0D7-35F6FCC93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1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C9794-F1E6-4821-879E-B60E19D074D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2D5B1-721E-415E-A0D7-35F6FCC93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70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723" t="-567" r="29149"/>
          <a:stretch/>
        </p:blipFill>
        <p:spPr>
          <a:xfrm>
            <a:off x="137459" y="119531"/>
            <a:ext cx="2055578" cy="276023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5280" y="922419"/>
            <a:ext cx="10817157" cy="5649630"/>
          </a:xfrm>
        </p:spPr>
        <p:txBody>
          <a:bodyPr>
            <a:normAutofit fontScale="62500" lnSpcReduction="20000"/>
          </a:bodyPr>
          <a:lstStyle/>
          <a:p>
            <a:pPr algn="r">
              <a:lnSpc>
                <a:spcPct val="120000"/>
              </a:lnSpc>
            </a:pPr>
            <a:r>
              <a:rPr lang="ru-RU" sz="38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2024-2025 учебному году </a:t>
            </a:r>
            <a:endParaRPr lang="ru-RU" sz="38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ru-RU" sz="5200" b="1" dirty="0" smtClean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6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РОДИТЕЛЬСКОЕ </a:t>
            </a:r>
            <a:r>
              <a:rPr lang="ru-RU" sz="6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СОБРАНИЕ</a:t>
            </a:r>
            <a:endParaRPr lang="en-US" sz="6400" b="1" dirty="0" smtClean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ru-RU" sz="6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6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выбору учебного предмета (</a:t>
            </a:r>
            <a:r>
              <a:rPr lang="ru-RU" sz="6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модуля)</a:t>
            </a:r>
            <a:r>
              <a:rPr lang="en-US" sz="6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предметной области</a:t>
            </a:r>
            <a:r>
              <a:rPr lang="en-US" sz="6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«Основы </a:t>
            </a:r>
            <a:r>
              <a:rPr lang="ru-RU" sz="6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религиозных </a:t>
            </a:r>
            <a:r>
              <a:rPr lang="ru-RU" sz="6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</a:t>
            </a:r>
            <a:r>
              <a:rPr lang="en-US" sz="6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светской этики» </a:t>
            </a:r>
          </a:p>
          <a:p>
            <a:pPr>
              <a:lnSpc>
                <a:spcPct val="120000"/>
              </a:lnSpc>
            </a:pPr>
            <a:r>
              <a:rPr lang="ru-RU" sz="38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ru-RU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6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39788" y="549275"/>
            <a:ext cx="10512425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3600" b="1" dirty="0" smtClean="0">
                <a:solidFill>
                  <a:srgbClr val="038303"/>
                </a:solidFill>
              </a:rPr>
              <a:t>Есть конвенциональные ценности — так сказать договорные.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3600" b="1" dirty="0" smtClean="0">
                <a:solidFill>
                  <a:srgbClr val="000099"/>
                </a:solidFill>
              </a:rPr>
              <a:t>Эти ценности</a:t>
            </a:r>
            <a:r>
              <a:rPr lang="ru-RU" altLang="ru-RU" sz="3600" b="1" dirty="0" smtClean="0">
                <a:solidFill>
                  <a:srgbClr val="C00000"/>
                </a:solidFill>
              </a:rPr>
              <a:t> </a:t>
            </a:r>
            <a:r>
              <a:rPr lang="ru-RU" altLang="ru-RU" sz="3600" b="1" dirty="0" smtClean="0">
                <a:solidFill>
                  <a:srgbClr val="000099"/>
                </a:solidFill>
              </a:rPr>
              <a:t>определяются законами, подзаконными актами, уставами, правилами поведения и другими подобными общественно-договорными установлениями.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altLang="ru-RU" sz="2400" b="1" u="sng" dirty="0" smtClean="0">
              <a:solidFill>
                <a:srgbClr val="000099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400" b="1" u="sng" dirty="0" smtClean="0">
                <a:solidFill>
                  <a:srgbClr val="000099"/>
                </a:solidFill>
              </a:rPr>
              <a:t>Справка: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smtClean="0">
                <a:solidFill>
                  <a:srgbClr val="C00000"/>
                </a:solidFill>
              </a:rPr>
              <a:t>Конвенция </a:t>
            </a:r>
            <a:r>
              <a:rPr lang="ru-RU" altLang="ru-RU" sz="2400" b="1" dirty="0" smtClean="0">
                <a:solidFill>
                  <a:srgbClr val="000099"/>
                </a:solidFill>
              </a:rPr>
              <a:t>(от лат. </a:t>
            </a:r>
            <a:r>
              <a:rPr lang="ru-RU" altLang="ru-RU" sz="2400" b="1" dirty="0" err="1" smtClean="0">
                <a:solidFill>
                  <a:srgbClr val="000099"/>
                </a:solidFill>
              </a:rPr>
              <a:t>conventio</a:t>
            </a:r>
            <a:r>
              <a:rPr lang="ru-RU" altLang="ru-RU" sz="2400" b="1" dirty="0" smtClean="0">
                <a:solidFill>
                  <a:srgbClr val="000099"/>
                </a:solidFill>
              </a:rPr>
              <a:t> — </a:t>
            </a:r>
            <a:r>
              <a:rPr lang="ru-RU" altLang="ru-RU" sz="2400" b="1" i="1" dirty="0" smtClean="0">
                <a:solidFill>
                  <a:srgbClr val="000099"/>
                </a:solidFill>
              </a:rPr>
              <a:t>договор, соглашение</a:t>
            </a:r>
            <a:r>
              <a:rPr lang="ru-RU" altLang="ru-RU" sz="2400" b="1" dirty="0" smtClean="0">
                <a:solidFill>
                  <a:srgbClr val="000099"/>
                </a:solidFill>
              </a:rPr>
              <a:t>) — договор, регулирующий какие-либо отношения, условия, соглашения между участниками процесса. </a:t>
            </a:r>
          </a:p>
        </p:txBody>
      </p:sp>
    </p:spTree>
    <p:extLst>
      <p:ext uri="{BB962C8B-B14F-4D97-AF65-F5344CB8AC3E}">
        <p14:creationId xmlns:p14="http://schemas.microsoft.com/office/powerpoint/2010/main" val="194485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6633" y="447375"/>
            <a:ext cx="9747504" cy="53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ru-RU" altLang="ru-RU" sz="4200" b="1" dirty="0" smtClean="0">
                <a:solidFill>
                  <a:srgbClr val="038303"/>
                </a:solidFill>
              </a:rPr>
              <a:t>        </a:t>
            </a:r>
            <a:r>
              <a:rPr lang="ru-RU" altLang="ru-RU" sz="4200" b="1" dirty="0" smtClean="0">
                <a:solidFill>
                  <a:srgbClr val="333399"/>
                </a:solidFill>
              </a:rPr>
              <a:t>Но кроме материальных и конвенциональных ценностей людям необходимы и духовно-нравственные </a:t>
            </a:r>
            <a:r>
              <a:rPr lang="ru-RU" altLang="ru-RU" sz="4200" b="1" dirty="0">
                <a:solidFill>
                  <a:srgbClr val="333399"/>
                </a:solidFill>
              </a:rPr>
              <a:t>ценности</a:t>
            </a:r>
            <a:r>
              <a:rPr lang="ru-RU" altLang="ru-RU" sz="4200" b="1" dirty="0" smtClean="0">
                <a:solidFill>
                  <a:srgbClr val="333399"/>
                </a:solidFill>
              </a:rPr>
              <a:t>.</a:t>
            </a:r>
          </a:p>
          <a:p>
            <a:pPr algn="ctr">
              <a:spcBef>
                <a:spcPts val="4200"/>
              </a:spcBef>
              <a:buNone/>
            </a:pPr>
            <a:r>
              <a:rPr lang="ru-RU" altLang="ru-RU" sz="4400" b="1" dirty="0" smtClean="0">
                <a:solidFill>
                  <a:srgbClr val="C00000"/>
                </a:solidFill>
              </a:rPr>
              <a:t>ВОПРОС:</a:t>
            </a:r>
          </a:p>
          <a:p>
            <a:pPr algn="ctr">
              <a:buNone/>
            </a:pPr>
            <a:r>
              <a:rPr lang="ru-RU" altLang="ru-RU" sz="4400" b="1" dirty="0" smtClean="0">
                <a:solidFill>
                  <a:srgbClr val="C00000"/>
                </a:solidFill>
              </a:rPr>
              <a:t>Что </a:t>
            </a:r>
            <a:r>
              <a:rPr lang="ru-RU" altLang="ru-RU" sz="4400" b="1" dirty="0">
                <a:solidFill>
                  <a:srgbClr val="C00000"/>
                </a:solidFill>
              </a:rPr>
              <a:t>такое духовно-нравственные ценности</a:t>
            </a:r>
            <a:r>
              <a:rPr lang="ru-RU" altLang="ru-RU" sz="4400" b="1" dirty="0" smtClean="0">
                <a:solidFill>
                  <a:srgbClr val="C00000"/>
                </a:solidFill>
              </a:rPr>
              <a:t>?</a:t>
            </a:r>
            <a:endParaRPr lang="ru-RU" altLang="ru-RU" sz="42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3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4975" y="209550"/>
            <a:ext cx="11322050" cy="62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ru-RU" altLang="ru-RU" sz="3600" b="1" dirty="0" smtClean="0">
                <a:solidFill>
                  <a:srgbClr val="C00000"/>
                </a:solidFill>
              </a:rPr>
              <a:t>Это </a:t>
            </a:r>
            <a:r>
              <a:rPr lang="en-US" altLang="ru-RU" sz="3600" b="1" dirty="0">
                <a:solidFill>
                  <a:srgbClr val="C00000"/>
                </a:solidFill>
              </a:rPr>
              <a:t>–</a:t>
            </a:r>
            <a:r>
              <a:rPr lang="ru-RU" altLang="ru-RU" sz="3600" b="1" dirty="0" smtClean="0">
                <a:solidFill>
                  <a:srgbClr val="C00000"/>
                </a:solidFill>
              </a:rPr>
              <a:t> </a:t>
            </a:r>
            <a:r>
              <a:rPr lang="ru-RU" altLang="ru-RU" sz="3600" b="1" dirty="0" smtClean="0">
                <a:solidFill>
                  <a:srgbClr val="C00000"/>
                </a:solidFill>
              </a:rPr>
              <a:t>благодарность </a:t>
            </a:r>
            <a:r>
              <a:rPr lang="ru-RU" altLang="ru-RU" sz="3600" b="1" dirty="0">
                <a:solidFill>
                  <a:srgbClr val="C00000"/>
                </a:solidFill>
              </a:rPr>
              <a:t>родителям, верность друг другу, верность семье, верность своему долгу и призванию, честность, благоразумие</a:t>
            </a:r>
            <a:r>
              <a:rPr lang="ru-RU" altLang="ru-RU" sz="3600" b="1" dirty="0" smtClean="0">
                <a:solidFill>
                  <a:srgbClr val="C00000"/>
                </a:solidFill>
              </a:rPr>
              <a:t>, </a:t>
            </a:r>
            <a:r>
              <a:rPr lang="ru-RU" altLang="ru-RU" sz="3600" b="1" dirty="0">
                <a:solidFill>
                  <a:srgbClr val="C00000"/>
                </a:solidFill>
              </a:rPr>
              <a:t>трудолюбие, </a:t>
            </a:r>
            <a:r>
              <a:rPr lang="ru-RU" altLang="ru-RU" sz="3600" b="1" dirty="0" smtClean="0">
                <a:solidFill>
                  <a:srgbClr val="C00000"/>
                </a:solidFill>
              </a:rPr>
              <a:t>милосердие, сострадание, жертвенность. 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ru-RU" altLang="ru-RU" sz="3600" b="1" dirty="0" smtClean="0">
                <a:solidFill>
                  <a:srgbClr val="C00000"/>
                </a:solidFill>
              </a:rPr>
              <a:t>Это </a:t>
            </a:r>
            <a:r>
              <a:rPr lang="ru-RU" altLang="ru-RU" sz="3600" b="1" dirty="0">
                <a:solidFill>
                  <a:srgbClr val="C00000"/>
                </a:solidFill>
              </a:rPr>
              <a:t>и есть духовно-нравственные </a:t>
            </a:r>
            <a:r>
              <a:rPr lang="ru-RU" altLang="ru-RU" sz="3600" b="1" dirty="0" smtClean="0">
                <a:solidFill>
                  <a:srgbClr val="C00000"/>
                </a:solidFill>
              </a:rPr>
              <a:t>ценности!</a:t>
            </a:r>
            <a:endParaRPr lang="ru-RU" altLang="ru-RU" sz="36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ru-RU" altLang="ru-RU" b="1" dirty="0" smtClean="0">
                <a:solidFill>
                  <a:srgbClr val="000099"/>
                </a:solidFill>
              </a:rPr>
              <a:t>Эти ценности мы</a:t>
            </a:r>
            <a:r>
              <a:rPr lang="ru-RU" altLang="ru-RU" b="1" dirty="0">
                <a:solidFill>
                  <a:srgbClr val="000099"/>
                </a:solidFill>
              </a:rPr>
              <a:t>, к сожалению, порой не ценим…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ru-RU" altLang="ru-RU" b="1" dirty="0">
                <a:solidFill>
                  <a:srgbClr val="000099"/>
                </a:solidFill>
              </a:rPr>
              <a:t>В трудную минуту, когда в семье, в жизни что-то рушится, мы начинаем осознавать значение духовных ценностей — веры, надежды, любви </a:t>
            </a:r>
            <a:br>
              <a:rPr lang="ru-RU" altLang="ru-RU" b="1" dirty="0">
                <a:solidFill>
                  <a:srgbClr val="000099"/>
                </a:solidFill>
              </a:rPr>
            </a:br>
            <a:r>
              <a:rPr lang="ru-RU" altLang="ru-RU" b="1" dirty="0">
                <a:solidFill>
                  <a:srgbClr val="000099"/>
                </a:solidFill>
              </a:rPr>
              <a:t>и других </a:t>
            </a:r>
            <a:r>
              <a:rPr lang="ru-RU" altLang="ru-RU" b="1" dirty="0" smtClean="0">
                <a:solidFill>
                  <a:srgbClr val="000099"/>
                </a:solidFill>
              </a:rPr>
              <a:t>нравственных ценностей — </a:t>
            </a:r>
            <a:r>
              <a:rPr lang="ru-RU" altLang="ru-RU" b="1" dirty="0">
                <a:solidFill>
                  <a:srgbClr val="000099"/>
                </a:solidFill>
              </a:rPr>
              <a:t>и понимать, что ни за какие материальные ценности их не приобрести.  </a:t>
            </a:r>
          </a:p>
        </p:txBody>
      </p:sp>
    </p:spTree>
    <p:extLst>
      <p:ext uri="{BB962C8B-B14F-4D97-AF65-F5344CB8AC3E}">
        <p14:creationId xmlns:p14="http://schemas.microsoft.com/office/powerpoint/2010/main" val="356176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2575" y="74613"/>
            <a:ext cx="11909425" cy="624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7000"/>
              </a:lnSpc>
              <a:buFontTx/>
              <a:buNone/>
            </a:pPr>
            <a:endParaRPr lang="ru-RU" altLang="ru-RU" sz="3600" b="1" dirty="0" smtClean="0">
              <a:solidFill>
                <a:srgbClr val="000099"/>
              </a:solidFill>
            </a:endParaRPr>
          </a:p>
          <a:p>
            <a:pPr>
              <a:lnSpc>
                <a:spcPct val="97000"/>
              </a:lnSpc>
              <a:buFontTx/>
              <a:buNone/>
            </a:pPr>
            <a:r>
              <a:rPr lang="ru-RU" altLang="ru-RU" sz="4000" b="1" dirty="0" smtClean="0">
                <a:solidFill>
                  <a:srgbClr val="000099"/>
                </a:solidFill>
              </a:rPr>
              <a:t>Невозможно </a:t>
            </a:r>
            <a:r>
              <a:rPr lang="ru-RU" altLang="ru-RU" sz="4000" b="1" dirty="0">
                <a:solidFill>
                  <a:srgbClr val="000099"/>
                </a:solidFill>
              </a:rPr>
              <a:t>договориться </a:t>
            </a:r>
            <a:r>
              <a:rPr lang="ru-RU" altLang="ru-RU" sz="4000" b="1" dirty="0" smtClean="0">
                <a:solidFill>
                  <a:srgbClr val="000099"/>
                </a:solidFill>
              </a:rPr>
              <a:t>(то есть </a:t>
            </a:r>
            <a:r>
              <a:rPr lang="ru-RU" altLang="ru-RU" sz="4000" b="1" i="1" dirty="0" smtClean="0">
                <a:solidFill>
                  <a:srgbClr val="000099"/>
                </a:solidFill>
              </a:rPr>
              <a:t>заключить конвенцию</a:t>
            </a:r>
            <a:r>
              <a:rPr lang="ru-RU" altLang="ru-RU" sz="4000" b="1" dirty="0">
                <a:solidFill>
                  <a:srgbClr val="000099"/>
                </a:solidFill>
              </a:rPr>
              <a:t>) </a:t>
            </a:r>
            <a:r>
              <a:rPr lang="ru-RU" altLang="ru-RU" sz="4000" b="1" dirty="0">
                <a:solidFill>
                  <a:srgbClr val="C00000"/>
                </a:solidFill>
              </a:rPr>
              <a:t>жить по совести, с почтением относиться к родителям, к учителям, </a:t>
            </a:r>
            <a:r>
              <a:rPr lang="ru-RU" altLang="ru-RU" sz="4000" b="1" dirty="0" smtClean="0">
                <a:solidFill>
                  <a:srgbClr val="C00000"/>
                </a:solidFill>
              </a:rPr>
              <a:t>помогать </a:t>
            </a:r>
            <a:r>
              <a:rPr lang="ru-RU" altLang="ru-RU" sz="4000" b="1" dirty="0">
                <a:solidFill>
                  <a:srgbClr val="C00000"/>
                </a:solidFill>
              </a:rPr>
              <a:t>ближнему, </a:t>
            </a:r>
            <a:r>
              <a:rPr lang="ru-RU" altLang="ru-RU" sz="4000" b="1" dirty="0" smtClean="0">
                <a:solidFill>
                  <a:srgbClr val="C00000"/>
                </a:solidFill>
              </a:rPr>
              <a:t> </a:t>
            </a:r>
            <a:r>
              <a:rPr lang="ru-RU" altLang="ru-RU" sz="4000" b="1" dirty="0">
                <a:solidFill>
                  <a:srgbClr val="C00000"/>
                </a:solidFill>
              </a:rPr>
              <a:t>жертвовать своим временем, защищать родных, защищать Родину, жертвуя своей жизнью.</a:t>
            </a:r>
          </a:p>
          <a:p>
            <a:pPr>
              <a:lnSpc>
                <a:spcPct val="97000"/>
              </a:lnSpc>
              <a:buFontTx/>
              <a:buNone/>
            </a:pPr>
            <a:r>
              <a:rPr lang="ru-RU" altLang="ru-RU" sz="4000" b="1" dirty="0" smtClean="0">
                <a:solidFill>
                  <a:srgbClr val="000099"/>
                </a:solidFill>
              </a:rPr>
              <a:t>Невозможно </a:t>
            </a:r>
            <a:r>
              <a:rPr lang="ru-RU" altLang="ru-RU" sz="4000" b="1" dirty="0">
                <a:solidFill>
                  <a:srgbClr val="000099"/>
                </a:solidFill>
              </a:rPr>
              <a:t>договориться </a:t>
            </a:r>
            <a:r>
              <a:rPr lang="ru-RU" altLang="ru-RU" sz="4000" b="1" dirty="0">
                <a:solidFill>
                  <a:srgbClr val="C00000"/>
                </a:solidFill>
              </a:rPr>
              <a:t>любить родителей, любить родной город, любить Родину…</a:t>
            </a:r>
            <a:endParaRPr lang="ru-RU" altLang="ru-RU" sz="4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7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63638" y="765175"/>
            <a:ext cx="9864725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800"/>
              </a:spcBef>
              <a:buFontTx/>
              <a:buNone/>
            </a:pPr>
            <a:r>
              <a:rPr lang="ru-RU" altLang="ru-RU" sz="4400" b="1">
                <a:solidFill>
                  <a:srgbClr val="C00000"/>
                </a:solidFill>
              </a:rPr>
              <a:t>Духовно-нравственные ценности существуют испокон веков и сохраняются благодаря народной религиозно-культурной традиции. </a:t>
            </a:r>
          </a:p>
          <a:p>
            <a:pPr>
              <a:spcBef>
                <a:spcPts val="1800"/>
              </a:spcBef>
              <a:buFontTx/>
              <a:buNone/>
            </a:pPr>
            <a:r>
              <a:rPr lang="ru-RU" altLang="ru-RU" sz="4400" b="1">
                <a:solidFill>
                  <a:srgbClr val="000099"/>
                </a:solidFill>
              </a:rPr>
              <a:t>Они передаются от поколения </a:t>
            </a:r>
            <a:br>
              <a:rPr lang="ru-RU" altLang="ru-RU" sz="4400" b="1">
                <a:solidFill>
                  <a:srgbClr val="000099"/>
                </a:solidFill>
              </a:rPr>
            </a:br>
            <a:r>
              <a:rPr lang="ru-RU" altLang="ru-RU" sz="4400" b="1">
                <a:solidFill>
                  <a:srgbClr val="000099"/>
                </a:solidFill>
              </a:rPr>
              <a:t>к поколению в семье, в школе, </a:t>
            </a:r>
            <a:br>
              <a:rPr lang="ru-RU" altLang="ru-RU" sz="4400" b="1">
                <a:solidFill>
                  <a:srgbClr val="000099"/>
                </a:solidFill>
              </a:rPr>
            </a:br>
            <a:r>
              <a:rPr lang="ru-RU" altLang="ru-RU" sz="4400" b="1">
                <a:solidFill>
                  <a:srgbClr val="000099"/>
                </a:solidFill>
              </a:rPr>
              <a:t>в обществе, в государстве. </a:t>
            </a:r>
          </a:p>
        </p:txBody>
      </p:sp>
    </p:spTree>
    <p:extLst>
      <p:ext uri="{BB962C8B-B14F-4D97-AF65-F5344CB8AC3E}">
        <p14:creationId xmlns:p14="http://schemas.microsoft.com/office/powerpoint/2010/main" val="11527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429768" y="265176"/>
            <a:ext cx="11448288" cy="664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ru-RU" dirty="0" smtClean="0"/>
              <a:t>    </a:t>
            </a:r>
            <a:r>
              <a:rPr lang="ru-RU" sz="3800" dirty="0" smtClean="0">
                <a:solidFill>
                  <a:srgbClr val="000099"/>
                </a:solidFill>
              </a:rPr>
              <a:t>Ценности</a:t>
            </a:r>
            <a:r>
              <a:rPr lang="ru-RU" sz="3800" dirty="0">
                <a:solidFill>
                  <a:srgbClr val="000099"/>
                </a:solidFill>
              </a:rPr>
              <a:t>, которые </a:t>
            </a:r>
            <a:r>
              <a:rPr lang="ru-RU" sz="3800" dirty="0" smtClean="0">
                <a:solidFill>
                  <a:srgbClr val="000099"/>
                </a:solidFill>
              </a:rPr>
              <a:t>считаются </a:t>
            </a:r>
            <a:r>
              <a:rPr lang="ru-RU" sz="3800" b="1" dirty="0" smtClean="0">
                <a:solidFill>
                  <a:srgbClr val="000099"/>
                </a:solidFill>
              </a:rPr>
              <a:t>традиционными </a:t>
            </a:r>
            <a:r>
              <a:rPr lang="ru-RU" sz="3800" dirty="0">
                <a:solidFill>
                  <a:srgbClr val="000099"/>
                </a:solidFill>
              </a:rPr>
              <a:t>для </a:t>
            </a:r>
            <a:r>
              <a:rPr lang="ru-RU" sz="3800" dirty="0" smtClean="0">
                <a:solidFill>
                  <a:srgbClr val="000099"/>
                </a:solidFill>
              </a:rPr>
              <a:t>нашего народа, для нашей Родины, сформировались в </a:t>
            </a:r>
            <a:r>
              <a:rPr lang="ru-RU" sz="3800" b="1" dirty="0" smtClean="0">
                <a:solidFill>
                  <a:srgbClr val="000099"/>
                </a:solidFill>
              </a:rPr>
              <a:t>рамках религиозного мировоззрения, религиозной жизни и культуры</a:t>
            </a:r>
            <a:r>
              <a:rPr lang="ru-RU" sz="3800" dirty="0" smtClean="0">
                <a:solidFill>
                  <a:srgbClr val="000099"/>
                </a:solidFill>
              </a:rPr>
              <a:t>. </a:t>
            </a:r>
          </a:p>
          <a:p>
            <a:pPr>
              <a:buNone/>
            </a:pPr>
            <a:r>
              <a:rPr lang="ru-RU" sz="3800" dirty="0" smtClean="0">
                <a:solidFill>
                  <a:srgbClr val="000099"/>
                </a:solidFill>
              </a:rPr>
              <a:t>     Наши предки, начиная со </a:t>
            </a:r>
            <a:r>
              <a:rPr lang="ru-RU" sz="3800" dirty="0">
                <a:solidFill>
                  <a:srgbClr val="000099"/>
                </a:solidFill>
              </a:rPr>
              <a:t>времен Крещения Руси святым равноапостольным князем Владимиром</a:t>
            </a:r>
            <a:r>
              <a:rPr lang="ru-RU" sz="3800" dirty="0" smtClean="0">
                <a:solidFill>
                  <a:srgbClr val="000099"/>
                </a:solidFill>
              </a:rPr>
              <a:t> в конце </a:t>
            </a:r>
            <a:r>
              <a:rPr lang="en-US" sz="3800" dirty="0" smtClean="0">
                <a:solidFill>
                  <a:srgbClr val="000099"/>
                </a:solidFill>
              </a:rPr>
              <a:t>X </a:t>
            </a:r>
            <a:r>
              <a:rPr lang="ru-RU" sz="3800" dirty="0" smtClean="0">
                <a:solidFill>
                  <a:srgbClr val="000099"/>
                </a:solidFill>
              </a:rPr>
              <a:t>века, имели </a:t>
            </a:r>
            <a:r>
              <a:rPr lang="ru-RU" sz="3800" b="1" dirty="0" smtClean="0">
                <a:solidFill>
                  <a:srgbClr val="000099"/>
                </a:solidFill>
              </a:rPr>
              <a:t>христианское мировоззрение </a:t>
            </a:r>
            <a:r>
              <a:rPr lang="ru-RU" sz="3800" dirty="0" smtClean="0">
                <a:solidFill>
                  <a:srgbClr val="000099"/>
                </a:solidFill>
              </a:rPr>
              <a:t>и старались жить по духовно-нравственным принципам евангельской морали. </a:t>
            </a:r>
          </a:p>
        </p:txBody>
      </p:sp>
    </p:spTree>
    <p:extLst>
      <p:ext uri="{BB962C8B-B14F-4D97-AF65-F5344CB8AC3E}">
        <p14:creationId xmlns:p14="http://schemas.microsoft.com/office/powerpoint/2010/main" val="2549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89318" y="399415"/>
            <a:ext cx="1037609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80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На </a:t>
            </a:r>
            <a:r>
              <a:rPr lang="ru-RU" dirty="0">
                <a:solidFill>
                  <a:srgbClr val="000099"/>
                </a:solidFill>
              </a:rPr>
              <a:t>необходимость укрепления этих ценностей в жизни </a:t>
            </a:r>
            <a:r>
              <a:rPr lang="ru-RU" dirty="0" smtClean="0">
                <a:solidFill>
                  <a:srgbClr val="000099"/>
                </a:solidFill>
              </a:rPr>
              <a:t>нашего общества указывают </a:t>
            </a:r>
            <a:r>
              <a:rPr lang="ru-RU" dirty="0">
                <a:solidFill>
                  <a:srgbClr val="000099"/>
                </a:solidFill>
              </a:rPr>
              <a:t>и </a:t>
            </a:r>
            <a:r>
              <a:rPr lang="ru-RU" b="1" dirty="0">
                <a:solidFill>
                  <a:srgbClr val="000099"/>
                </a:solidFill>
              </a:rPr>
              <a:t>обновленная редакция Конституции Российской Федерации</a:t>
            </a:r>
            <a:r>
              <a:rPr lang="ru-RU" dirty="0">
                <a:solidFill>
                  <a:srgbClr val="000099"/>
                </a:solidFill>
              </a:rPr>
              <a:t>, и Указ Президента </a:t>
            </a:r>
            <a:r>
              <a:rPr lang="ru-RU" b="1" dirty="0">
                <a:solidFill>
                  <a:srgbClr val="000099"/>
                </a:solidFill>
              </a:rPr>
              <a:t>«Об утверждении основ государственной политики по сохранению и укреплению </a:t>
            </a:r>
            <a:r>
              <a:rPr lang="ru-RU" b="1" dirty="0">
                <a:solidFill>
                  <a:srgbClr val="C00000"/>
                </a:solidFill>
              </a:rPr>
              <a:t>традиционных российских духовно-нравственных ценностей</a:t>
            </a:r>
            <a:r>
              <a:rPr lang="ru-RU" b="1" dirty="0">
                <a:solidFill>
                  <a:srgbClr val="000099"/>
                </a:solidFill>
              </a:rPr>
              <a:t>» </a:t>
            </a:r>
            <a:r>
              <a:rPr lang="ru-RU" dirty="0">
                <a:solidFill>
                  <a:srgbClr val="000099"/>
                </a:solidFill>
              </a:rPr>
              <a:t>(№ 809 от 9 ноября 2022 г.). </a:t>
            </a:r>
            <a:r>
              <a:rPr lang="ru-RU" dirty="0" smtClean="0">
                <a:solidFill>
                  <a:srgbClr val="000099"/>
                </a:solidFill>
              </a:rPr>
              <a:t>В упомянутом документе </a:t>
            </a:r>
            <a:r>
              <a:rPr lang="ru-RU" dirty="0">
                <a:solidFill>
                  <a:srgbClr val="000099"/>
                </a:solidFill>
              </a:rPr>
              <a:t>подчеркивается </a:t>
            </a:r>
            <a:r>
              <a:rPr lang="ru-RU" b="1" dirty="0">
                <a:solidFill>
                  <a:srgbClr val="C00000"/>
                </a:solidFill>
              </a:rPr>
              <a:t>«особая роль в становлении и укреплении традиционных ценностей, которая принадлежит Православию» </a:t>
            </a:r>
            <a:r>
              <a:rPr lang="ru-RU" dirty="0">
                <a:solidFill>
                  <a:srgbClr val="000099"/>
                </a:solidFill>
              </a:rPr>
              <a:t>(Ст. 6</a:t>
            </a:r>
            <a:r>
              <a:rPr lang="ru-RU" dirty="0" smtClean="0">
                <a:solidFill>
                  <a:srgbClr val="000099"/>
                </a:solidFill>
              </a:rPr>
              <a:t>).</a:t>
            </a:r>
            <a:endParaRPr lang="ru-RU" altLang="ru-RU" sz="4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4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9413" y="6092825"/>
            <a:ext cx="121967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Академик Д. С. Лихачев</a:t>
            </a:r>
            <a:r>
              <a:rPr lang="ru-RU" altLang="ru-RU" sz="2800" b="1">
                <a:solidFill>
                  <a:srgbClr val="000099"/>
                </a:solidFill>
              </a:rPr>
              <a:t>.</a:t>
            </a:r>
          </a:p>
        </p:txBody>
      </p:sp>
      <p:pic>
        <p:nvPicPr>
          <p:cNvPr id="3993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41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752225" y="1117934"/>
            <a:ext cx="1087278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ru-RU" sz="4000" b="1" dirty="0">
                <a:solidFill>
                  <a:srgbClr val="333399"/>
                </a:solidFill>
              </a:rPr>
              <a:t>Указ Президента РФ </a:t>
            </a:r>
            <a:r>
              <a:rPr lang="ru-RU" sz="4000" b="1" dirty="0" smtClean="0">
                <a:solidFill>
                  <a:srgbClr val="333399"/>
                </a:solidFill>
              </a:rPr>
              <a:t/>
            </a:r>
            <a:br>
              <a:rPr lang="ru-RU" sz="4000" b="1" dirty="0" smtClean="0">
                <a:solidFill>
                  <a:srgbClr val="333399"/>
                </a:solidFill>
              </a:rPr>
            </a:br>
            <a:r>
              <a:rPr lang="ru-RU" sz="4000" b="1" dirty="0" smtClean="0">
                <a:solidFill>
                  <a:srgbClr val="333399"/>
                </a:solidFill>
              </a:rPr>
              <a:t>от </a:t>
            </a:r>
            <a:r>
              <a:rPr lang="ru-RU" sz="4000" b="1" dirty="0">
                <a:solidFill>
                  <a:srgbClr val="333399"/>
                </a:solidFill>
              </a:rPr>
              <a:t>9 ноября 2022 г. № 809 </a:t>
            </a:r>
            <a:r>
              <a:rPr lang="ru-RU" sz="4000" b="1" dirty="0" smtClean="0">
                <a:solidFill>
                  <a:srgbClr val="333399"/>
                </a:solidFill>
              </a:rPr>
              <a:t/>
            </a:r>
            <a:br>
              <a:rPr lang="ru-RU" sz="4000" b="1" dirty="0" smtClean="0">
                <a:solidFill>
                  <a:srgbClr val="333399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«Об </a:t>
            </a:r>
            <a:r>
              <a:rPr lang="ru-RU" sz="4000" b="1" dirty="0">
                <a:solidFill>
                  <a:srgbClr val="C00000"/>
                </a:solidFill>
              </a:rPr>
              <a:t>утверждении Основ государственной политики по сохранению и укреплению традиционных российских духовно-нравственных </a:t>
            </a:r>
            <a:r>
              <a:rPr lang="ru-RU" sz="4000" b="1" dirty="0" smtClean="0">
                <a:solidFill>
                  <a:srgbClr val="C00000"/>
                </a:solidFill>
              </a:rPr>
              <a:t>ценностей»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463467" y="-304798"/>
            <a:ext cx="11196627" cy="677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endParaRPr lang="ru-RU" sz="35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3500" b="1" dirty="0" smtClean="0">
                <a:solidFill>
                  <a:srgbClr val="333399"/>
                </a:solidFill>
              </a:rPr>
              <a:t>Пункт 4: </a:t>
            </a:r>
          </a:p>
          <a:p>
            <a:pPr>
              <a:buNone/>
            </a:pPr>
            <a:r>
              <a:rPr lang="ru-RU" sz="3500" b="1" dirty="0" smtClean="0">
                <a:solidFill>
                  <a:srgbClr val="333399"/>
                </a:solidFill>
              </a:rPr>
              <a:t>«</a:t>
            </a:r>
            <a:r>
              <a:rPr lang="ru-RU" sz="3500" b="1" dirty="0" smtClean="0">
                <a:solidFill>
                  <a:srgbClr val="C00000"/>
                </a:solidFill>
              </a:rPr>
              <a:t>Традиционные </a:t>
            </a:r>
            <a:r>
              <a:rPr lang="ru-RU" sz="3500" b="1" dirty="0">
                <a:solidFill>
                  <a:srgbClr val="C00000"/>
                </a:solidFill>
              </a:rPr>
              <a:t>ценности - это нравственные ориентиры, формирующие мировоззрение граждан России, передаваемые от поколения к поколению</a:t>
            </a:r>
            <a:r>
              <a:rPr lang="ru-RU" sz="3500" b="1" dirty="0">
                <a:solidFill>
                  <a:srgbClr val="333399"/>
                </a:solidFill>
              </a:rPr>
              <a:t>, лежащие в основе общероссийской гражданской идентичности и единого культурного пространства страны, укрепляющие гражданское единство, нашедшие свое уникальное, самобытное проявление в духовном, историческом и культурном развитии многонационального народа </a:t>
            </a:r>
            <a:r>
              <a:rPr lang="ru-RU" sz="3500" b="1" dirty="0" smtClean="0">
                <a:solidFill>
                  <a:srgbClr val="333399"/>
                </a:solidFill>
              </a:rPr>
              <a:t>России».</a:t>
            </a:r>
            <a:endParaRPr lang="ru-RU" sz="35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9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Left\d\Директор\Доклады\2014 областная августовская конференция\jpg\concept_d-n_razv_lich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15888"/>
            <a:ext cx="4275137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943475" y="260350"/>
            <a:ext cx="7056438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99"/>
                </a:solidFill>
              </a:rPr>
              <a:t>«Современный национальный воспитательный идеал — это </a:t>
            </a:r>
            <a:r>
              <a:rPr lang="ru-RU" altLang="ru-RU" b="1">
                <a:solidFill>
                  <a:srgbClr val="C00000"/>
                </a:solidFill>
              </a:rPr>
              <a:t>высоконравственный</a:t>
            </a:r>
            <a:r>
              <a:rPr lang="ru-RU" altLang="ru-RU" b="1">
                <a:solidFill>
                  <a:srgbClr val="333399"/>
                </a:solidFill>
              </a:rPr>
              <a:t>, творческий, компетентный гражданин России, принимающий судьбу Отечества как свою личную, осознающий ответственность за настоящее и будущее своей страны, </a:t>
            </a:r>
            <a:r>
              <a:rPr lang="ru-RU" altLang="ru-RU" b="1">
                <a:solidFill>
                  <a:srgbClr val="C00000"/>
                </a:solidFill>
              </a:rPr>
              <a:t>укорененный в духовных и культурных традициях </a:t>
            </a:r>
            <a:r>
              <a:rPr lang="ru-RU" altLang="ru-RU" b="1">
                <a:solidFill>
                  <a:srgbClr val="333399"/>
                </a:solidFill>
              </a:rPr>
              <a:t>многонационального народа Российской Федерации».</a:t>
            </a:r>
          </a:p>
          <a:p>
            <a:pPr algn="r" eaLnBrk="1" hangingPunct="1">
              <a:spcBef>
                <a:spcPts val="1200"/>
              </a:spcBef>
              <a:buFontTx/>
              <a:buNone/>
            </a:pPr>
            <a:r>
              <a:rPr lang="ru-RU" altLang="ru-RU" sz="2600" b="1" i="1">
                <a:solidFill>
                  <a:srgbClr val="333399"/>
                </a:solidFill>
              </a:rPr>
              <a:t>2010 год. «Концепция…». С. 11.</a:t>
            </a:r>
            <a:endParaRPr lang="ru-RU" altLang="ru-RU" sz="2600" i="1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955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463467" y="-465218"/>
            <a:ext cx="11277429" cy="730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endParaRPr lang="ru-RU" sz="35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3500" b="1" dirty="0" smtClean="0">
                <a:solidFill>
                  <a:srgbClr val="333399"/>
                </a:solidFill>
              </a:rPr>
              <a:t>Пункт 5: </a:t>
            </a:r>
          </a:p>
          <a:p>
            <a:pPr>
              <a:buNone/>
            </a:pPr>
            <a:r>
              <a:rPr lang="ru-RU" sz="3500" b="1" dirty="0" smtClean="0">
                <a:solidFill>
                  <a:srgbClr val="333399"/>
                </a:solidFill>
              </a:rPr>
              <a:t>«К </a:t>
            </a:r>
            <a:r>
              <a:rPr lang="ru-RU" sz="3500" b="1" dirty="0">
                <a:solidFill>
                  <a:srgbClr val="333399"/>
                </a:solidFill>
              </a:rPr>
              <a:t>традиционным ценностям относятся жизнь, достоинство, права и свободы человека, патриотизм, гражданственность, служение Отечеству и ответственность за его судьбу, </a:t>
            </a:r>
            <a:r>
              <a:rPr lang="ru-RU" sz="3500" b="1" dirty="0">
                <a:solidFill>
                  <a:srgbClr val="C00000"/>
                </a:solidFill>
              </a:rPr>
              <a:t>высокие нравственные идеалы, крепкая семья</a:t>
            </a:r>
            <a:r>
              <a:rPr lang="ru-RU" sz="3500" b="1" dirty="0">
                <a:solidFill>
                  <a:srgbClr val="333399"/>
                </a:solidFill>
              </a:rPr>
              <a:t>, созидательный труд, </a:t>
            </a:r>
            <a:r>
              <a:rPr lang="ru-RU" sz="3500" b="1" dirty="0">
                <a:solidFill>
                  <a:srgbClr val="C00000"/>
                </a:solidFill>
              </a:rPr>
              <a:t>приоритет духовного над материальным</a:t>
            </a:r>
            <a:r>
              <a:rPr lang="ru-RU" sz="3500" b="1" dirty="0">
                <a:solidFill>
                  <a:srgbClr val="333399"/>
                </a:solidFill>
              </a:rPr>
              <a:t>, гуманизм, </a:t>
            </a:r>
            <a:r>
              <a:rPr lang="ru-RU" sz="3500" b="1" dirty="0">
                <a:solidFill>
                  <a:srgbClr val="C00000"/>
                </a:solidFill>
              </a:rPr>
              <a:t>милосердие</a:t>
            </a:r>
            <a:r>
              <a:rPr lang="ru-RU" sz="3500" b="1" dirty="0">
                <a:solidFill>
                  <a:srgbClr val="333399"/>
                </a:solidFill>
              </a:rPr>
              <a:t>, справедливость, коллективизм, взаимопомощь </a:t>
            </a:r>
            <a:r>
              <a:rPr lang="ru-RU" sz="3500" b="1" dirty="0" smtClean="0">
                <a:solidFill>
                  <a:srgbClr val="333399"/>
                </a:solidFill>
              </a:rPr>
              <a:t/>
            </a:r>
            <a:br>
              <a:rPr lang="ru-RU" sz="3500" b="1" dirty="0" smtClean="0">
                <a:solidFill>
                  <a:srgbClr val="333399"/>
                </a:solidFill>
              </a:rPr>
            </a:br>
            <a:r>
              <a:rPr lang="ru-RU" sz="3500" b="1" dirty="0" smtClean="0">
                <a:solidFill>
                  <a:srgbClr val="333399"/>
                </a:solidFill>
              </a:rPr>
              <a:t>и </a:t>
            </a:r>
            <a:r>
              <a:rPr lang="ru-RU" sz="3500" b="1" dirty="0">
                <a:solidFill>
                  <a:srgbClr val="333399"/>
                </a:solidFill>
              </a:rPr>
              <a:t>взаимоуважение, историческая память и преемственность поколений, единство народов </a:t>
            </a:r>
            <a:r>
              <a:rPr lang="ru-RU" sz="3500" b="1" dirty="0" smtClean="0">
                <a:solidFill>
                  <a:srgbClr val="333399"/>
                </a:solidFill>
              </a:rPr>
              <a:t>России».</a:t>
            </a:r>
            <a:endParaRPr lang="ru-RU" sz="35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9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664635" y="586342"/>
            <a:ext cx="10872787" cy="558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ru-RU" sz="3500" b="1" dirty="0" smtClean="0">
                <a:solidFill>
                  <a:srgbClr val="333399"/>
                </a:solidFill>
              </a:rPr>
              <a:t>Пункт 6: </a:t>
            </a:r>
          </a:p>
          <a:p>
            <a:pPr>
              <a:buNone/>
            </a:pPr>
            <a:r>
              <a:rPr lang="ru-RU" sz="3500" b="1" dirty="0" smtClean="0">
                <a:solidFill>
                  <a:srgbClr val="333399"/>
                </a:solidFill>
              </a:rPr>
              <a:t>«Христианство</a:t>
            </a:r>
            <a:r>
              <a:rPr lang="ru-RU" sz="3500" b="1" dirty="0">
                <a:solidFill>
                  <a:srgbClr val="333399"/>
                </a:solidFill>
              </a:rPr>
              <a:t>, ислам, буддизм, иудаизм и другие религии, являющиеся неотъемлемой частью российского исторического и духовного наследия, оказали значительное влияние на формирование традиционных ценностей, общих для верующих и неверующих граждан. </a:t>
            </a:r>
            <a:r>
              <a:rPr lang="ru-RU" sz="3500" b="1" dirty="0">
                <a:solidFill>
                  <a:srgbClr val="C00000"/>
                </a:solidFill>
              </a:rPr>
              <a:t>Особая роль в становлении и укреплении традиционных ценностей принадлежит </a:t>
            </a:r>
            <a:r>
              <a:rPr lang="ru-RU" sz="3500" b="1" dirty="0" smtClean="0">
                <a:solidFill>
                  <a:srgbClr val="C00000"/>
                </a:solidFill>
              </a:rPr>
              <a:t>православию</a:t>
            </a:r>
            <a:r>
              <a:rPr lang="ru-RU" sz="3500" b="1" dirty="0" smtClean="0">
                <a:solidFill>
                  <a:srgbClr val="333399"/>
                </a:solidFill>
              </a:rPr>
              <a:t>».</a:t>
            </a:r>
            <a:endParaRPr lang="ru-RU" sz="35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03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463467" y="-465218"/>
            <a:ext cx="11263312" cy="785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endParaRPr lang="ru-RU" sz="35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3400" dirty="0" smtClean="0">
                <a:solidFill>
                  <a:srgbClr val="333399"/>
                </a:solidFill>
              </a:rPr>
              <a:t>«</a:t>
            </a:r>
            <a:r>
              <a:rPr lang="ru-RU" sz="3400" b="1" dirty="0" smtClean="0">
                <a:solidFill>
                  <a:srgbClr val="C00000"/>
                </a:solidFill>
              </a:rPr>
              <a:t>Поддержка </a:t>
            </a:r>
            <a:r>
              <a:rPr lang="ru-RU" sz="3400" b="1" dirty="0">
                <a:solidFill>
                  <a:srgbClr val="C00000"/>
                </a:solidFill>
              </a:rPr>
              <a:t>религиозных организаций традиционных конфессий</a:t>
            </a:r>
            <a:r>
              <a:rPr lang="ru-RU" sz="3400" dirty="0">
                <a:solidFill>
                  <a:srgbClr val="333399"/>
                </a:solidFill>
              </a:rPr>
              <a:t>, </a:t>
            </a:r>
            <a:r>
              <a:rPr lang="ru-RU" sz="3400" b="1" dirty="0">
                <a:solidFill>
                  <a:srgbClr val="333399"/>
                </a:solidFill>
              </a:rPr>
              <a:t>обеспечение их участия </a:t>
            </a:r>
            <a:r>
              <a:rPr lang="ru-RU" sz="3400" b="1" dirty="0" smtClean="0">
                <a:solidFill>
                  <a:srgbClr val="333399"/>
                </a:solidFill>
              </a:rPr>
              <a:t>в </a:t>
            </a:r>
            <a:r>
              <a:rPr lang="ru-RU" sz="3400" b="1" dirty="0">
                <a:solidFill>
                  <a:srgbClr val="333399"/>
                </a:solidFill>
              </a:rPr>
              <a:t>деятельности, направленной на </a:t>
            </a:r>
            <a:r>
              <a:rPr lang="ru-RU" sz="3400" b="1" dirty="0">
                <a:solidFill>
                  <a:srgbClr val="C00000"/>
                </a:solidFill>
              </a:rPr>
              <a:t>сохранение традиционных ценностей</a:t>
            </a:r>
            <a:r>
              <a:rPr lang="ru-RU" sz="3400" b="1" dirty="0">
                <a:solidFill>
                  <a:srgbClr val="333399"/>
                </a:solidFill>
              </a:rPr>
              <a:t>, противодействие деструктивным религиозным течениям</a:t>
            </a:r>
            <a:r>
              <a:rPr lang="ru-RU" sz="3400" dirty="0" smtClean="0">
                <a:solidFill>
                  <a:srgbClr val="333399"/>
                </a:solidFill>
              </a:rPr>
              <a:t>;» </a:t>
            </a:r>
            <a:r>
              <a:rPr lang="ru-RU" sz="3400" dirty="0" smtClean="0">
                <a:solidFill>
                  <a:srgbClr val="333399"/>
                </a:solidFill>
              </a:rPr>
              <a:t>(Пункт </a:t>
            </a:r>
            <a:r>
              <a:rPr lang="ru-RU" sz="3400" dirty="0" smtClean="0">
                <a:solidFill>
                  <a:srgbClr val="333399"/>
                </a:solidFill>
              </a:rPr>
              <a:t>24, (ж)). </a:t>
            </a:r>
            <a:endParaRPr lang="ru-RU" sz="3400" dirty="0">
              <a:solidFill>
                <a:srgbClr val="333399"/>
              </a:solidFill>
            </a:endParaRPr>
          </a:p>
          <a:p>
            <a:pPr>
              <a:buNone/>
            </a:pPr>
            <a:endParaRPr lang="ru-RU" sz="3400" dirty="0" smtClean="0">
              <a:solidFill>
                <a:srgbClr val="333399"/>
              </a:solidFill>
            </a:endParaRPr>
          </a:p>
          <a:p>
            <a:pPr>
              <a:buNone/>
            </a:pPr>
            <a:r>
              <a:rPr lang="ru-RU" sz="3400" dirty="0" smtClean="0">
                <a:solidFill>
                  <a:srgbClr val="333399"/>
                </a:solidFill>
              </a:rPr>
              <a:t>«</a:t>
            </a:r>
            <a:r>
              <a:rPr lang="ru-RU" sz="3400" b="1" dirty="0" smtClean="0">
                <a:solidFill>
                  <a:srgbClr val="333399"/>
                </a:solidFill>
              </a:rPr>
              <a:t>П</a:t>
            </a:r>
            <a:r>
              <a:rPr lang="ru-RU" sz="3400" b="1" dirty="0" smtClean="0">
                <a:solidFill>
                  <a:srgbClr val="333399"/>
                </a:solidFill>
              </a:rPr>
              <a:t>ривлечение </a:t>
            </a:r>
            <a:r>
              <a:rPr lang="ru-RU" sz="3400" b="1" dirty="0">
                <a:solidFill>
                  <a:srgbClr val="333399"/>
                </a:solidFill>
              </a:rPr>
              <a:t>институтов гражданского общества, </a:t>
            </a:r>
            <a:r>
              <a:rPr lang="ru-RU" sz="3400" b="1" dirty="0">
                <a:solidFill>
                  <a:srgbClr val="C00000"/>
                </a:solidFill>
              </a:rPr>
              <a:t>в том числе религиозных организаций</a:t>
            </a:r>
            <a:r>
              <a:rPr lang="ru-RU" sz="3400" dirty="0">
                <a:solidFill>
                  <a:srgbClr val="C00000"/>
                </a:solidFill>
              </a:rPr>
              <a:t>, </a:t>
            </a:r>
            <a:r>
              <a:rPr lang="ru-RU" sz="3400" b="1" dirty="0">
                <a:solidFill>
                  <a:srgbClr val="C00000"/>
                </a:solidFill>
              </a:rPr>
              <a:t>к участию в реализации государственной политики по сохранению и укреплению традиционных ценностей</a:t>
            </a:r>
            <a:r>
              <a:rPr lang="ru-RU" sz="3400" dirty="0" smtClean="0">
                <a:solidFill>
                  <a:srgbClr val="333399"/>
                </a:solidFill>
              </a:rPr>
              <a:t>.» </a:t>
            </a:r>
            <a:r>
              <a:rPr lang="ru-RU" sz="3400" dirty="0" smtClean="0">
                <a:solidFill>
                  <a:srgbClr val="333399"/>
                </a:solidFill>
              </a:rPr>
              <a:t>(Пункт </a:t>
            </a:r>
            <a:r>
              <a:rPr lang="ru-RU" sz="3400" dirty="0" smtClean="0">
                <a:solidFill>
                  <a:srgbClr val="333399"/>
                </a:solidFill>
              </a:rPr>
              <a:t>26, (д)). </a:t>
            </a:r>
            <a:endParaRPr lang="ru-RU" sz="3400" dirty="0">
              <a:solidFill>
                <a:srgbClr val="333399"/>
              </a:solidFill>
            </a:endParaRPr>
          </a:p>
          <a:p>
            <a:pPr>
              <a:buNone/>
            </a:pPr>
            <a:endParaRPr lang="ru-RU" sz="34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9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448057" y="128016"/>
            <a:ext cx="11176956" cy="585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ru-RU" sz="3600" b="1" dirty="0" smtClean="0">
                <a:solidFill>
                  <a:srgbClr val="333399"/>
                </a:solidFill>
              </a:rPr>
              <a:t>Традиционные </a:t>
            </a:r>
            <a:r>
              <a:rPr lang="ru-RU" sz="3600" b="1" dirty="0">
                <a:solidFill>
                  <a:srgbClr val="333399"/>
                </a:solidFill>
              </a:rPr>
              <a:t>ценности — </a:t>
            </a:r>
            <a:r>
              <a:rPr lang="ru-RU" sz="3600" b="1" dirty="0" smtClean="0">
                <a:solidFill>
                  <a:srgbClr val="333399"/>
                </a:solidFill>
              </a:rPr>
              <a:t>это </a:t>
            </a:r>
            <a:r>
              <a:rPr lang="ru-RU" sz="3600" b="1" dirty="0" smtClean="0">
                <a:solidFill>
                  <a:srgbClr val="C00000"/>
                </a:solidFill>
              </a:rPr>
              <a:t>духовно-нравственная основа сохранения России</a:t>
            </a:r>
            <a:r>
              <a:rPr lang="ru-RU" sz="3600" b="1" dirty="0" smtClean="0">
                <a:solidFill>
                  <a:schemeClr val="tx2"/>
                </a:solidFill>
              </a:rPr>
              <a:t>, </a:t>
            </a:r>
            <a:r>
              <a:rPr lang="ru-RU" sz="3600" b="1" dirty="0" smtClean="0">
                <a:solidFill>
                  <a:srgbClr val="333399"/>
                </a:solidFill>
              </a:rPr>
              <a:t>её культурно-исторического наследия, а также залог возрождения лучших педагогических российских традиций, а значит и добротного воспитания школьников. </a:t>
            </a:r>
          </a:p>
          <a:p>
            <a:pPr algn="just">
              <a:buNone/>
            </a:pPr>
            <a:endParaRPr lang="ru-RU" sz="3600" b="1" dirty="0">
              <a:solidFill>
                <a:srgbClr val="333399"/>
              </a:solidFill>
            </a:endParaRPr>
          </a:p>
          <a:p>
            <a:pPr algn="just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«Особая </a:t>
            </a:r>
            <a:r>
              <a:rPr lang="ru-RU" sz="3600" b="1" dirty="0">
                <a:solidFill>
                  <a:srgbClr val="C00000"/>
                </a:solidFill>
              </a:rPr>
              <a:t>роль в становлении и укреплении традиционных ценностей принадлежит </a:t>
            </a:r>
            <a:r>
              <a:rPr lang="ru-RU" sz="3600" b="1" dirty="0" smtClean="0">
                <a:solidFill>
                  <a:srgbClr val="C00000"/>
                </a:solidFill>
              </a:rPr>
              <a:t>православию» </a:t>
            </a:r>
            <a:r>
              <a:rPr lang="ru-RU" sz="3600" b="1" dirty="0" smtClean="0">
                <a:solidFill>
                  <a:srgbClr val="333399"/>
                </a:solidFill>
              </a:rPr>
              <a:t>(п.6)</a:t>
            </a:r>
            <a:r>
              <a:rPr lang="ru-RU" sz="3600" dirty="0" smtClean="0">
                <a:solidFill>
                  <a:srgbClr val="333399"/>
                </a:solidFill>
              </a:rPr>
              <a:t>.</a:t>
            </a:r>
            <a:endParaRPr lang="ru-RU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3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2"/>
          <p:cNvSpPr txBox="1">
            <a:spLocks noChangeArrowheads="1"/>
          </p:cNvSpPr>
          <p:nvPr/>
        </p:nvSpPr>
        <p:spPr bwMode="auto">
          <a:xfrm>
            <a:off x="1919288" y="3878263"/>
            <a:ext cx="83534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38303"/>
                </a:solidFill>
              </a:rPr>
              <a:t>Православие имеет </a:t>
            </a:r>
            <a:r>
              <a:rPr lang="ru-RU" altLang="ru-RU" sz="3600" b="1" dirty="0">
                <a:solidFill>
                  <a:srgbClr val="800000"/>
                </a:solidFill>
              </a:rPr>
              <a:t>«особую роль в истории России, в становлении её духовности и культуры».</a:t>
            </a:r>
            <a:r>
              <a:rPr lang="ru-RU" altLang="ru-RU" sz="3600" b="1" dirty="0">
                <a:solidFill>
                  <a:srgbClr val="CC3300"/>
                </a:solidFill>
              </a:rPr>
              <a:t> </a:t>
            </a:r>
          </a:p>
        </p:txBody>
      </p:sp>
      <p:pic>
        <p:nvPicPr>
          <p:cNvPr id="32771" name="Picture 3" descr="04_baptism-of-rus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188913"/>
            <a:ext cx="29845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1847850" y="5753100"/>
            <a:ext cx="85264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002060"/>
                </a:solidFill>
              </a:rPr>
              <a:t>Закон Российской Федерации «О свободе совести и о религиозных объединениях». Принят Государственной Думой 19 июля 1997 г.</a:t>
            </a:r>
            <a:br>
              <a:rPr lang="ru-RU" altLang="ru-RU" sz="1800" b="1" i="1" dirty="0">
                <a:solidFill>
                  <a:srgbClr val="002060"/>
                </a:solidFill>
              </a:rPr>
            </a:br>
            <a:r>
              <a:rPr lang="ru-RU" altLang="ru-RU" sz="1800" b="1" i="1" dirty="0">
                <a:solidFill>
                  <a:srgbClr val="002060"/>
                </a:solidFill>
              </a:rPr>
              <a:t>Преамбула Закона </a:t>
            </a:r>
          </a:p>
        </p:txBody>
      </p:sp>
    </p:spTree>
    <p:extLst>
      <p:ext uri="{BB962C8B-B14F-4D97-AF65-F5344CB8AC3E}">
        <p14:creationId xmlns:p14="http://schemas.microsoft.com/office/powerpoint/2010/main" val="419869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2" grpId="0"/>
      <p:bldP spid="16896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8210" y="1282700"/>
            <a:ext cx="10095089" cy="3581400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ru-RU" sz="3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просвещения РФ </a:t>
            </a:r>
            <a:r>
              <a:rPr lang="en-US" sz="38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8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3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мая 2021 г. N 286 </a:t>
            </a:r>
            <a:br>
              <a:rPr lang="ru-RU" sz="3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8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</a:t>
            </a:r>
            <a:r>
              <a:rPr lang="ru-RU" sz="3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утверждении </a:t>
            </a:r>
            <a:r>
              <a:rPr lang="ru-RU" sz="38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</a:t>
            </a:r>
            <a:r>
              <a:rPr lang="ru-RU" sz="3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образовательного стандарта начального общего </a:t>
            </a:r>
            <a:r>
              <a:rPr lang="ru-RU" sz="38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образования»</a:t>
            </a:r>
            <a:endParaRPr lang="ru-RU" sz="38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3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513888" y="476250"/>
            <a:ext cx="11146434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4200" dirty="0" smtClean="0">
                <a:solidFill>
                  <a:srgbClr val="333399"/>
                </a:solidFill>
              </a:rPr>
              <a:t>     С </a:t>
            </a:r>
            <a:r>
              <a:rPr lang="ru-RU" altLang="ru-RU" sz="4200" dirty="0">
                <a:solidFill>
                  <a:srgbClr val="333399"/>
                </a:solidFill>
              </a:rPr>
              <a:t>1 сентября 2022 года в Российской Федерации в начальной </a:t>
            </a:r>
            <a:r>
              <a:rPr lang="ru-RU" altLang="ru-RU" sz="4200" dirty="0" smtClean="0">
                <a:solidFill>
                  <a:srgbClr val="333399"/>
                </a:solidFill>
              </a:rPr>
              <a:t>школе (1-4 </a:t>
            </a:r>
            <a:r>
              <a:rPr lang="ru-RU" altLang="ru-RU" sz="4200" dirty="0">
                <a:solidFill>
                  <a:srgbClr val="333399"/>
                </a:solidFill>
              </a:rPr>
              <a:t>классы) </a:t>
            </a:r>
            <a:r>
              <a:rPr lang="ru-RU" altLang="ru-RU" sz="4200" dirty="0" smtClean="0">
                <a:solidFill>
                  <a:srgbClr val="333399"/>
                </a:solidFill>
              </a:rPr>
              <a:t>введён </a:t>
            </a:r>
            <a:r>
              <a:rPr lang="ru-RU" altLang="ru-RU" sz="4200" b="1" dirty="0">
                <a:solidFill>
                  <a:srgbClr val="333399"/>
                </a:solidFill>
              </a:rPr>
              <a:t>обновленный  Федеральный государственный образовательный стандарт </a:t>
            </a:r>
            <a:r>
              <a:rPr lang="ru-RU" altLang="ru-RU" sz="4200" dirty="0">
                <a:solidFill>
                  <a:srgbClr val="333399"/>
                </a:solidFill>
              </a:rPr>
              <a:t>(ФГОС</a:t>
            </a:r>
            <a:r>
              <a:rPr lang="ru-RU" altLang="ru-RU" sz="4200" dirty="0" smtClean="0">
                <a:solidFill>
                  <a:srgbClr val="333399"/>
                </a:solidFill>
              </a:rPr>
              <a:t>), в </a:t>
            </a:r>
            <a:r>
              <a:rPr lang="ru-RU" altLang="ru-RU" sz="4200" dirty="0">
                <a:solidFill>
                  <a:srgbClr val="333399"/>
                </a:solidFill>
              </a:rPr>
              <a:t>котором прописаны </a:t>
            </a:r>
            <a:r>
              <a:rPr lang="ru-RU" altLang="ru-RU" sz="4200" b="1" dirty="0">
                <a:solidFill>
                  <a:srgbClr val="333399"/>
                </a:solidFill>
              </a:rPr>
              <a:t>новые требования </a:t>
            </a:r>
            <a:r>
              <a:rPr lang="ru-RU" altLang="ru-RU" sz="4200" dirty="0">
                <a:solidFill>
                  <a:srgbClr val="333399"/>
                </a:solidFill>
              </a:rPr>
              <a:t>к изучению предметов образовательной области «Основы религиозных культур и светской этики» в 4 классе.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4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12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72038" y="476250"/>
            <a:ext cx="7056437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ru-RU" altLang="ru-RU" sz="3600" b="1" dirty="0">
                <a:solidFill>
                  <a:srgbClr val="000099"/>
                </a:solidFill>
              </a:rPr>
              <a:t>Какую же </a:t>
            </a:r>
            <a:r>
              <a:rPr lang="ru-RU" altLang="ru-RU" sz="3600" b="1" dirty="0">
                <a:solidFill>
                  <a:srgbClr val="C00000"/>
                </a:solidFill>
              </a:rPr>
              <a:t>цель</a:t>
            </a:r>
            <a:r>
              <a:rPr lang="ru-RU" altLang="ru-RU" sz="3600" b="1" dirty="0">
                <a:solidFill>
                  <a:srgbClr val="000099"/>
                </a:solidFill>
              </a:rPr>
              <a:t> и какие </a:t>
            </a:r>
            <a:r>
              <a:rPr lang="ru-RU" altLang="ru-RU" sz="3600" b="1" dirty="0">
                <a:solidFill>
                  <a:srgbClr val="C00000"/>
                </a:solidFill>
              </a:rPr>
              <a:t>задачи</a:t>
            </a:r>
            <a:r>
              <a:rPr lang="ru-RU" altLang="ru-RU" sz="3600" b="1" dirty="0">
                <a:solidFill>
                  <a:srgbClr val="000099"/>
                </a:solidFill>
              </a:rPr>
              <a:t> призвано обеспечить изучение учебного модуля </a:t>
            </a:r>
          </a:p>
          <a:p>
            <a:pPr algn="ctr">
              <a:buFontTx/>
              <a:buNone/>
            </a:pPr>
            <a:r>
              <a:rPr lang="ru-RU" altLang="ru-RU" sz="3600" b="1" dirty="0">
                <a:solidFill>
                  <a:srgbClr val="C00000"/>
                </a:solidFill>
              </a:rPr>
              <a:t>«ОСНОВЫ ПРАВОСЛАВНОЙ КУЛЬТУРЫ»</a:t>
            </a:r>
          </a:p>
          <a:p>
            <a:pPr algn="ctr">
              <a:buFontTx/>
              <a:buNone/>
            </a:pPr>
            <a:r>
              <a:rPr lang="ru-RU" altLang="ru-RU" sz="3600" b="1" dirty="0">
                <a:solidFill>
                  <a:srgbClr val="C00000"/>
                </a:solidFill>
              </a:rPr>
              <a:t>в соответствии с новым Федеральным государственным образовательным стандартом?</a:t>
            </a:r>
            <a:r>
              <a:rPr lang="ru-RU" altLang="ru-RU" sz="3600" b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9699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0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04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210" y="139700"/>
            <a:ext cx="11860390" cy="66167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Предметные результаты по учебному </a:t>
            </a:r>
            <a:r>
              <a:rPr 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предмету (модулю) «Основы православной культуры»: </a:t>
            </a:r>
          </a:p>
          <a:p>
            <a:pPr indent="288000" algn="just">
              <a:lnSpc>
                <a:spcPct val="100000"/>
              </a:lnSpc>
              <a:spcBef>
                <a:spcPts val="1800"/>
              </a:spcBef>
            </a:pPr>
            <a: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понимание необходимости нравственного совершенствования, духовного развития, роли в этом личных усилий человека;</a:t>
            </a:r>
          </a:p>
          <a:p>
            <a:pPr indent="288000" algn="just">
              <a:lnSpc>
                <a:spcPct val="100000"/>
              </a:lnSpc>
              <a:spcBef>
                <a:spcPts val="1800"/>
              </a:spcBef>
            </a:pPr>
            <a:r>
              <a:rPr lang="ru-RU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формирование умений анализировать и давать нравственную оценку поступкам, отвечать за них, проявлять готовность к сознательному самоограничению в поведении;</a:t>
            </a:r>
          </a:p>
          <a:p>
            <a:pPr indent="288000" algn="just">
              <a:lnSpc>
                <a:spcPct val="100000"/>
              </a:lnSpc>
              <a:spcBef>
                <a:spcPts val="1800"/>
              </a:spcBef>
            </a:pPr>
            <a:r>
              <a:rPr lang="ru-RU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осуществление обоснованного нравственного выбора с опорой на этические нормы православной культуры</a:t>
            </a:r>
            <a:r>
              <a:rPr lang="ru-RU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indent="288000" algn="just">
              <a:lnSpc>
                <a:spcPct val="100000"/>
              </a:lnSpc>
              <a:spcBef>
                <a:spcPts val="1800"/>
              </a:spcBef>
            </a:pPr>
            <a:r>
              <a:rPr lang="ru-RU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формирование умений рассказывать об основных особенностях вероучения религии (православного христианства), называть основателя и основные события, связанные с историей ее возникновения и развития</a:t>
            </a:r>
            <a: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7907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210" y="139700"/>
            <a:ext cx="11860390" cy="6616700"/>
          </a:xfrm>
        </p:spPr>
        <p:txBody>
          <a:bodyPr>
            <a:normAutofit fontScale="77500" lnSpcReduction="20000"/>
          </a:bodyPr>
          <a:lstStyle/>
          <a:p>
            <a:pPr indent="288000" algn="just">
              <a:lnSpc>
                <a:spcPct val="120000"/>
              </a:lnSpc>
            </a:pPr>
            <a:r>
              <a:rPr lang="ru-RU" sz="39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знание названий священных книг в православии, умение кратко описывать их содержание;</a:t>
            </a:r>
          </a:p>
          <a:p>
            <a:pPr indent="288000" algn="just">
              <a:lnSpc>
                <a:spcPct val="120000"/>
              </a:lnSpc>
            </a:pPr>
            <a:r>
              <a:rPr lang="ru-RU" sz="39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формирование умений называть и составлять краткие описания особенностей православных культовых сооружений, религиозных служб, обрядов и таинств;</a:t>
            </a:r>
          </a:p>
          <a:p>
            <a:pPr indent="288000" algn="just">
              <a:lnSpc>
                <a:spcPct val="120000"/>
              </a:lnSpc>
            </a:pPr>
            <a:r>
              <a:rPr lang="ru-RU" sz="39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7) построение суждений оценочного характера, раскрывающих значение нравственности, веры как регуляторов поведения человека в обществе и условий духовно-нравственного развития личности;</a:t>
            </a:r>
          </a:p>
          <a:p>
            <a:pPr indent="288000" algn="just">
              <a:lnSpc>
                <a:spcPct val="120000"/>
              </a:lnSpc>
            </a:pPr>
            <a:r>
              <a:rPr lang="ru-RU" sz="39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8) </a:t>
            </a:r>
            <a:r>
              <a:rPr lang="ru-RU" sz="39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понимание ценности семьи, умение приводить примеры положительного влияния православной религиозной традиции на отношения в семье, воспитание детей</a:t>
            </a:r>
            <a:r>
              <a:rPr lang="ru-RU" sz="39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39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15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9413" y="6092825"/>
            <a:ext cx="121967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Академик Д. С. Лихачев</a:t>
            </a:r>
            <a:r>
              <a:rPr lang="ru-RU" altLang="ru-RU" sz="2800" b="1">
                <a:solidFill>
                  <a:srgbClr val="000099"/>
                </a:solidFill>
              </a:rPr>
              <a:t>.</a:t>
            </a:r>
          </a:p>
        </p:txBody>
      </p:sp>
      <p:pic>
        <p:nvPicPr>
          <p:cNvPr id="2048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4"/>
          <a:stretch>
            <a:fillRect/>
          </a:stretch>
        </p:blipFill>
        <p:spPr bwMode="auto">
          <a:xfrm>
            <a:off x="536575" y="0"/>
            <a:ext cx="4511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5591175" y="987425"/>
            <a:ext cx="61023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000099"/>
                </a:solidFill>
              </a:rPr>
              <a:t>2012 год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b="1">
              <a:solidFill>
                <a:srgbClr val="000099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99"/>
                </a:solidFill>
              </a:rPr>
              <a:t>«Закон об образовании в Российской Федерации»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99"/>
                </a:solidFill>
              </a:rPr>
              <a:t>№ 273-ФЗ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4000" b="1">
              <a:solidFill>
                <a:srgbClr val="000099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C00000"/>
                </a:solidFill>
              </a:rPr>
              <a:t>Статья 87.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C00000"/>
                </a:solidFill>
              </a:rPr>
              <a:t>Особенности изучения основ духовно-нравственной культуры народов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285862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24460"/>
            <a:ext cx="11860390" cy="6616700"/>
          </a:xfrm>
        </p:spPr>
        <p:txBody>
          <a:bodyPr>
            <a:normAutofit/>
          </a:bodyPr>
          <a:lstStyle/>
          <a:p>
            <a:pPr indent="288000" algn="just">
              <a:lnSpc>
                <a:spcPct val="100000"/>
              </a:lnSpc>
            </a:pPr>
            <a:r>
              <a:rPr lang="ru-RU" sz="29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9) овладение навыками общения с людьми разного вероисповедания; осознание, что оскорбление представителей другой веры есть нарушение нравственных норм поведения в обществе;</a:t>
            </a:r>
          </a:p>
          <a:p>
            <a:pPr indent="288000" algn="just">
              <a:lnSpc>
                <a:spcPct val="100000"/>
              </a:lnSpc>
            </a:pPr>
            <a:r>
              <a:rPr lang="ru-RU" sz="29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29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понимание ценности человеческой жизни, человеческого достоинства, честного труда людей на благо человека, общества;</a:t>
            </a:r>
          </a:p>
          <a:p>
            <a:pPr indent="288000" algn="just">
              <a:lnSpc>
                <a:spcPct val="100000"/>
              </a:lnSpc>
            </a:pPr>
            <a:r>
              <a:rPr lang="ru-RU" sz="29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11) </a:t>
            </a:r>
            <a:r>
              <a:rPr lang="ru-RU" sz="29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умений объяснять значение слов "милосердие", "сострадание", "прощение", "дружелюбие";</a:t>
            </a:r>
          </a:p>
          <a:p>
            <a:pPr indent="288000" algn="just">
              <a:lnSpc>
                <a:spcPct val="100000"/>
              </a:lnSpc>
            </a:pPr>
            <a:r>
              <a:rPr lang="ru-RU" sz="29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12) </a:t>
            </a:r>
            <a:r>
              <a:rPr lang="ru-RU" sz="29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умение находить образы, приводить примеры проявлений любви к ближнему, милосердия и сострадания в православной культуре, истории России, современной жизни</a:t>
            </a:r>
            <a:r>
              <a:rPr lang="ru-RU" sz="29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indent="288000" algn="just">
              <a:lnSpc>
                <a:spcPct val="100000"/>
              </a:lnSpc>
            </a:pPr>
            <a:r>
              <a:rPr lang="ru-RU" sz="29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13) открытость к сотрудничеству, готовность оказывать помощь; осуждение любых случаев унижения человеческого достоинства.</a:t>
            </a:r>
          </a:p>
          <a:p>
            <a:pPr indent="288000" algn="just">
              <a:lnSpc>
                <a:spcPct val="120000"/>
              </a:lnSpc>
            </a:pPr>
            <a:endParaRPr lang="ru-RU" sz="39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80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438" t="18318" r="9688" b="44997"/>
          <a:stretch/>
        </p:blipFill>
        <p:spPr>
          <a:xfrm>
            <a:off x="3472178" y="75625"/>
            <a:ext cx="5600637" cy="13983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2093" t="32683" r="12183" b="25631"/>
          <a:stretch/>
        </p:blipFill>
        <p:spPr>
          <a:xfrm>
            <a:off x="1927507" y="1313049"/>
            <a:ext cx="8580071" cy="43979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75081" y="6160171"/>
            <a:ext cx="219483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Москва — 2023 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109316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210" y="76200"/>
            <a:ext cx="11860390" cy="7366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Тематическое планирование</a:t>
            </a:r>
            <a:endParaRPr lang="ru-RU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79210" y="757659"/>
            <a:ext cx="11860390" cy="4543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Россия — наша Родина (1 ч) </a:t>
            </a:r>
            <a:r>
              <a:rPr lang="ru-RU" sz="25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Культура и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  <a:t>религия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. Введение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православную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  <a:t>духовную 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традицию (2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  <a:t>ч)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  <a:t>Во 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что верят православные христиане (4 ч) </a:t>
            </a:r>
            <a:r>
              <a:rPr lang="ru-RU" sz="25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Добро и зло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православной традиции. Золотое правило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  <a:t>нравственности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  <a:t>Любовь к 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ближнему (4 ч) </a:t>
            </a:r>
            <a:r>
              <a:rPr lang="ru-RU" sz="25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Отношение к труду. Долг и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  <a:t>ответственность 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(2 ч) </a:t>
            </a:r>
            <a:r>
              <a:rPr lang="ru-RU" sz="25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Милосердие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сострадание (2 ч) 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Православие в России (5 ч) 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Православный храм и другие святыни (3 ч) </a:t>
            </a:r>
            <a:r>
              <a:rPr lang="ru-RU" sz="25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Символический язык православной культуры: христианское искусство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иконы, фрески, церковное пение, прикладное искусство), православный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  <a:t>календарь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  <a:t>Праздники 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(6 ч) </a:t>
            </a:r>
            <a:r>
              <a:rPr lang="ru-RU" sz="25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Христианская семья и её ценности (3 ч) 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Любовь и уважение к Отечеству.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  <a:t>Патриотизм многонационального 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</a:rPr>
              <a:t>многоконфессионального 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народа России (2 ч) </a:t>
            </a:r>
            <a:endParaRPr lang="ru-RU" sz="25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3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362" r="28830"/>
          <a:stretch/>
        </p:blipFill>
        <p:spPr>
          <a:xfrm>
            <a:off x="6361888" y="0"/>
            <a:ext cx="4775598" cy="6425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8723" t="-567" r="29149"/>
          <a:stretch/>
        </p:blipFill>
        <p:spPr>
          <a:xfrm>
            <a:off x="700390" y="-38911"/>
            <a:ext cx="4813883" cy="64640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6425184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единый учебник по 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«Основам православной культуры</a:t>
            </a:r>
            <a:r>
              <a:rPr lang="ru-RU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входящий 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Федеральный </a:t>
            </a:r>
            <a:r>
              <a:rPr lang="ru-RU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учебников</a:t>
            </a:r>
            <a:endParaRPr lang="ru-RU" sz="17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5651405" y="1240366"/>
            <a:ext cx="6325172" cy="48556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None/>
            </a:pPr>
            <a:r>
              <a:rPr lang="en-US" sz="29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9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Имеющееся </a:t>
            </a:r>
            <a:r>
              <a:rPr lang="ru-RU" sz="29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многих школах учебное пособие «Основы православной культуры», как рекомендованное Экспертным советом </a:t>
            </a:r>
            <a:r>
              <a:rPr lang="ru-RU" sz="29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НИПКиПРО</a:t>
            </a:r>
            <a:r>
              <a:rPr lang="ru-RU" sz="29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входит в Федеральный банк успешных практик по ОРКСЭ </a:t>
            </a:r>
            <a:r>
              <a:rPr lang="ru-RU" sz="29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может использоваться в качестве дополнительного. </a:t>
            </a:r>
            <a:endParaRPr lang="ru-RU" sz="39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oopnm.ru/wp-content/uploads/2012/09/box-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63" y="351028"/>
            <a:ext cx="4651375" cy="6201833"/>
          </a:xfrm>
          <a:prstGeom prst="rect">
            <a:avLst/>
          </a:prstGeom>
          <a:noFill/>
          <a:ln>
            <a:solidFill>
              <a:schemeClr val="accent1">
                <a:alpha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9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210" y="-25400"/>
            <a:ext cx="11860390" cy="7366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Тематическое планирование</a:t>
            </a:r>
            <a:endParaRPr lang="ru-RU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784573"/>
              </p:ext>
            </p:extLst>
          </p:nvPr>
        </p:nvGraphicFramePr>
        <p:xfrm>
          <a:off x="89605" y="609600"/>
          <a:ext cx="12102395" cy="612343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27303"/>
                <a:gridCol w="5376300"/>
                <a:gridCol w="4398792"/>
              </a:tblGrid>
              <a:tr h="468402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 smtClean="0"/>
                        <a:t>Тема</a:t>
                      </a:r>
                      <a:endParaRPr lang="ru-RU" sz="2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Основное содержание</a:t>
                      </a:r>
                      <a:endParaRPr lang="ru-RU" sz="23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Характеристика основных видов деятельности обучающихся</a:t>
                      </a:r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Во что верят православные христиане </a:t>
                      </a:r>
                      <a:br>
                        <a:rPr lang="ru-RU" sz="22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2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(4 </a:t>
                      </a:r>
                      <a:r>
                        <a:rPr lang="ru-RU" sz="22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ч)</a:t>
                      </a:r>
                      <a:r>
                        <a:rPr lang="ru-RU" sz="2200" b="0" i="0" u="none" strike="noStrike" kern="1200" baseline="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26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Бог — Творец, который создал весь мир и человеческий род.  Бог есть Любовь. Бог и человек.  </a:t>
                      </a:r>
                      <a:r>
                        <a:rPr lang="ru-RU" sz="2600" b="1" kern="12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Вера в Бога и её влияние на поступки людей</a:t>
                      </a:r>
                      <a:r>
                        <a:rPr lang="ru-RU" sz="2600" b="1" kern="12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 </a:t>
                      </a:r>
                      <a:r>
                        <a:rPr lang="ru-RU" sz="26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Что такое православие. </a:t>
                      </a:r>
                      <a:br>
                        <a:rPr lang="ru-RU" sz="26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26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Бог-Троица.  Что значит молиться?  Кто такие святые? Священное Предание. </a:t>
                      </a:r>
                      <a:br>
                        <a:rPr lang="ru-RU" sz="26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26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Священное Писание христиан — Библия. Ветхий и Новый Заветы в Библии.</a:t>
                      </a:r>
                      <a:endParaRPr lang="ru-RU" sz="2600" kern="1200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&lt;…&gt;</a:t>
                      </a:r>
                      <a:endParaRPr lang="ru-RU" sz="1800" b="1" kern="1200" dirty="0" smtClean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Раскрывать своими слова-ми первоначальные пред-</a:t>
                      </a:r>
                      <a:r>
                        <a:rPr lang="ru-RU" sz="2400" b="1" kern="1200" dirty="0" err="1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ставления</a:t>
                      </a:r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 </a:t>
                      </a:r>
                      <a:r>
                        <a:rPr lang="ru-RU" sz="2400" b="1" kern="1200" dirty="0" err="1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мировоззре-нии</a:t>
                      </a:r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(картине мира) в православии, вероучении о Боге</a:t>
                      </a:r>
                      <a:r>
                        <a:rPr lang="en-US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Троице, творении, человеке, Богочеловеке Иисусе Христе как Спасителе, Церкви.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&lt;…&gt;</a:t>
                      </a:r>
                      <a:endParaRPr lang="ru-RU" sz="1800" b="1" kern="1200" dirty="0" smtClean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Рассказывать о том,</a:t>
                      </a:r>
                      <a:r>
                        <a:rPr lang="ru-RU" sz="2400" b="1" kern="12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kern="12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как вера в Бога влияет на поступки людей,</a:t>
                      </a:r>
                      <a:r>
                        <a:rPr lang="ru-RU" sz="2400" b="1" kern="12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что такое молитва, кто такие святые</a:t>
                      </a:r>
                      <a:r>
                        <a:rPr lang="ru-RU" sz="2400" b="1" kern="12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ru-RU" sz="2600" kern="12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1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76185"/>
              </p:ext>
            </p:extLst>
          </p:nvPr>
        </p:nvGraphicFramePr>
        <p:xfrm>
          <a:off x="13405" y="95250"/>
          <a:ext cx="12102395" cy="716559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27303"/>
                <a:gridCol w="5025292"/>
                <a:gridCol w="4749800"/>
              </a:tblGrid>
              <a:tr h="468402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 smtClean="0"/>
                        <a:t>Тема</a:t>
                      </a:r>
                      <a:endParaRPr lang="ru-RU" sz="2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Основное содержание</a:t>
                      </a:r>
                      <a:endParaRPr lang="ru-RU" sz="23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Характеристика основных видов деятельности обучающихся</a:t>
                      </a:r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2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Добро и зло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22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2200" b="1" kern="1200" dirty="0" err="1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православ</a:t>
                      </a:r>
                      <a:r>
                        <a:rPr lang="ru-RU" sz="22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-ной традиции. Золотое правило нравствен- </a:t>
                      </a:r>
                      <a:r>
                        <a:rPr lang="ru-RU" sz="2200" b="1" kern="1200" dirty="0" err="1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ности</a:t>
                      </a:r>
                      <a:r>
                        <a:rPr lang="ru-RU" sz="22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Любовь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22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 ближнему. 	</a:t>
                      </a:r>
                    </a:p>
                    <a:p>
                      <a:r>
                        <a:rPr lang="en-US" sz="22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(4 </a:t>
                      </a:r>
                      <a:r>
                        <a:rPr lang="ru-RU" sz="22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ч)</a:t>
                      </a:r>
                      <a:r>
                        <a:rPr lang="ru-RU" sz="2200" b="0" i="0" u="none" strike="noStrike" kern="1200" baseline="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5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Добро. Зло. Грех. Работа совести. Покаяние. Десять ветхозаветных заповедей, данных Богом Моисею. Заповеди Иисуса Христа — Заповеди Блаженств, их содержание и соотношение с Десятью заповедями. Кто для христиан ближний, </a:t>
                      </a:r>
                    </a:p>
                    <a:p>
                      <a:r>
                        <a:rPr lang="ru-RU" sz="25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любовь к ближним «Золотое правило нравственности» в православной культуре. Святость в православной традиции, святые.</a:t>
                      </a:r>
                      <a:endParaRPr lang="ru-RU" sz="2500" kern="1200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&lt;…&gt;</a:t>
                      </a:r>
                      <a:endParaRPr lang="ru-RU" sz="1800" b="1" kern="1200" dirty="0" smtClean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Рассуждать </a:t>
                      </a:r>
                      <a:r>
                        <a:rPr lang="ru-RU" sz="2400" b="1" kern="12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 возможности и необходимости соблюдения нравственных норм жизни </a:t>
                      </a: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&lt;…&gt;</a:t>
                      </a:r>
                      <a:endParaRPr lang="ru-RU" sz="1800" b="1" kern="1200" dirty="0" smtClean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Объяснять понимание в православном христианстве, кто такой ближний, что означает любовь к ближнему, как понимается в православной традиции «золотое правило нравственности» (поступайте с другими так, как хотели бы, чтобы с вами поступили). 	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endParaRPr lang="ru-RU" sz="2600" kern="12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471248"/>
              </p:ext>
            </p:extLst>
          </p:nvPr>
        </p:nvGraphicFramePr>
        <p:xfrm>
          <a:off x="38805" y="63500"/>
          <a:ext cx="12102395" cy="7101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09095"/>
                <a:gridCol w="4013200"/>
                <a:gridCol w="5880100"/>
              </a:tblGrid>
              <a:tr h="468402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 smtClean="0"/>
                        <a:t>Тема</a:t>
                      </a:r>
                      <a:endParaRPr lang="ru-RU" sz="2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Основное содержание</a:t>
                      </a:r>
                      <a:endParaRPr lang="ru-RU" sz="23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Характеристика основных видов деятельности обучающихся</a:t>
                      </a:r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2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Милосердие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22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 сострадание (2 ч)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Милосердие и </a:t>
                      </a:r>
                      <a:r>
                        <a:rPr lang="ru-RU" sz="2400" b="1" kern="1200" dirty="0" err="1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состра-дание</a:t>
                      </a:r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 православной христианской традиции. Особенности христиан-</a:t>
                      </a:r>
                      <a:r>
                        <a:rPr lang="ru-RU" sz="2400" b="1" kern="1200" dirty="0" err="1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ской</a:t>
                      </a:r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морали, </a:t>
                      </a:r>
                      <a:r>
                        <a:rPr lang="ru-RU" sz="2400" b="1" kern="1200" dirty="0" err="1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отноше-ние</a:t>
                      </a:r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 личным врагам. Христианское </a:t>
                      </a:r>
                      <a:r>
                        <a:rPr lang="ru-RU" sz="2400" b="1" kern="1200" dirty="0" err="1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милосер-дие</a:t>
                      </a:r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Милосердие к животным. </a:t>
                      </a:r>
                      <a:b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Деятельное сострадание людям, нуждающимся.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Рассуждать о необходимости соблюдения нравственных норм жизни (заботиться о других, любить друг друга, сочувствовать, не лениться, не лгать) 	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&lt;…&gt;</a:t>
                      </a:r>
                      <a:endParaRPr lang="ru-RU" sz="1800" b="1" kern="1200" dirty="0" smtClean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примере милосердия и </a:t>
                      </a:r>
                      <a:r>
                        <a:rPr lang="ru-RU" sz="2400" b="1" kern="120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сострада-ния</a:t>
                      </a:r>
                      <a:r>
                        <a:rPr lang="ru-RU" sz="2400" b="1" kern="12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объяснять нравственный идеал православной культуры</a:t>
                      </a:r>
                      <a:r>
                        <a:rPr lang="ru-RU" sz="2400" b="1" kern="12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Выражать первоначальный опыт осмысления и нравственной оценки поступков, поведения (своих и </a:t>
                      </a:r>
                      <a:r>
                        <a:rPr lang="ru-RU" sz="2400" b="1" kern="1200" dirty="0" err="1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дру-гих</a:t>
                      </a:r>
                      <a:r>
                        <a:rPr lang="ru-RU" sz="2400" b="1" kern="12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людей) с позиций православной этики, понимания милосердия и сострадания в православной культуре 	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rgbClr val="7030A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48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5735638" y="127000"/>
            <a:ext cx="612140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99"/>
                </a:solidFill>
              </a:rPr>
              <a:t>Концепцию духовно-нравственного воспитания школьника на основе традиционной российской педагогической традиции можно выразить заповедью </a:t>
            </a:r>
            <a:r>
              <a:rPr lang="ru-RU" altLang="ru-RU" sz="2400" b="1" dirty="0">
                <a:solidFill>
                  <a:srgbClr val="C00000"/>
                </a:solidFill>
              </a:rPr>
              <a:t>академика Дмитрия Сергеевича Лихачева: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C00000"/>
                </a:solidFill>
              </a:rPr>
              <a:t>«Есть свет и тьма, есть благородство и низость, есть чистота и грязь: </a:t>
            </a:r>
            <a:r>
              <a:rPr lang="en-US" altLang="ru-RU" sz="3600" b="1" dirty="0">
                <a:solidFill>
                  <a:srgbClr val="C00000"/>
                </a:solidFill>
              </a:rPr>
              <a:t/>
            </a:r>
            <a:br>
              <a:rPr lang="en-US" altLang="ru-RU" sz="3600" b="1" dirty="0">
                <a:solidFill>
                  <a:srgbClr val="C00000"/>
                </a:solidFill>
              </a:rPr>
            </a:br>
            <a:r>
              <a:rPr lang="ru-RU" altLang="ru-RU" sz="3600" b="1" dirty="0">
                <a:solidFill>
                  <a:srgbClr val="C00000"/>
                </a:solidFill>
              </a:rPr>
              <a:t>до первых надо дорасти, а до вторых стоит ли опускаться? Выбирай достойное, а не легкое!»</a:t>
            </a:r>
            <a:r>
              <a:rPr lang="ru-RU" altLang="ru-RU" sz="36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8676" name="Picture 4" descr="im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63513"/>
            <a:ext cx="5221287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56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74825" y="2133600"/>
            <a:ext cx="8713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accent2"/>
                </a:solidFill>
              </a:rPr>
              <a:t>          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786384" y="1534797"/>
            <a:ext cx="10707624" cy="37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333399"/>
                </a:solidFill>
              </a:rPr>
              <a:t>   </a:t>
            </a:r>
            <a:r>
              <a:rPr lang="ru-RU" altLang="ru-RU" sz="4400" b="1" dirty="0" smtClean="0">
                <a:solidFill>
                  <a:srgbClr val="000099"/>
                </a:solidFill>
              </a:rPr>
              <a:t>«</a:t>
            </a:r>
            <a:r>
              <a:rPr lang="ru-RU" altLang="ru-RU" sz="4400" b="1" dirty="0">
                <a:solidFill>
                  <a:srgbClr val="000099"/>
                </a:solidFill>
              </a:rPr>
              <a:t>Основы православной культуры» помогут учащимся понять высокий смысл слов Государственного гимна России: </a:t>
            </a:r>
            <a:r>
              <a:rPr lang="ru-RU" altLang="ru-RU" sz="4400" b="1" dirty="0">
                <a:solidFill>
                  <a:srgbClr val="C00000"/>
                </a:solidFill>
              </a:rPr>
              <a:t>«Россия — священная наша держава» — «Хранимая Богом родная земля».</a:t>
            </a:r>
            <a:r>
              <a:rPr lang="ru-RU" altLang="ru-RU" b="1" dirty="0">
                <a:solidFill>
                  <a:schemeClr val="accent2"/>
                </a:solidFill>
              </a:rPr>
              <a:t>   </a:t>
            </a:r>
            <a:r>
              <a:rPr lang="ru-RU" altLang="ru-RU" sz="2400" b="1" dirty="0">
                <a:solidFill>
                  <a:schemeClr val="accent2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07143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550863" y="419100"/>
            <a:ext cx="112331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3600" b="1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99"/>
                </a:solidFill>
              </a:rPr>
              <a:t>Пункт 1-й статьи 87-й говорит о том, что учебные предметы, курсы, модули, направленные на получение обучающимися знаний об основах духовно-нравственной культуры народов России вводятся </a:t>
            </a:r>
            <a:r>
              <a:rPr lang="ru-RU" altLang="ru-RU" sz="3600" b="1">
                <a:solidFill>
                  <a:srgbClr val="C00000"/>
                </a:solidFill>
              </a:rPr>
              <a:t>«в целях формирования и развития личности в соответствии </a:t>
            </a:r>
            <a:r>
              <a:rPr lang="ru-RU" altLang="ru-RU" sz="3600" b="1" u="sng">
                <a:solidFill>
                  <a:srgbClr val="C00000"/>
                </a:solidFill>
              </a:rPr>
              <a:t>с семейными</a:t>
            </a:r>
            <a:r>
              <a:rPr lang="ru-RU" altLang="ru-RU" sz="3600" b="1">
                <a:solidFill>
                  <a:srgbClr val="C00000"/>
                </a:solidFill>
              </a:rPr>
              <a:t> и </a:t>
            </a:r>
            <a:r>
              <a:rPr lang="ru-RU" altLang="ru-RU" sz="3600" b="1" u="sng">
                <a:solidFill>
                  <a:srgbClr val="C00000"/>
                </a:solidFill>
              </a:rPr>
              <a:t>общественными социокультурными ценностями»</a:t>
            </a:r>
            <a:r>
              <a:rPr lang="ru-RU" altLang="ru-RU" sz="3600" b="1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2426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9413" y="6092825"/>
            <a:ext cx="121967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Академик Д. С. Лихачев</a:t>
            </a:r>
            <a:r>
              <a:rPr lang="ru-RU" altLang="ru-RU" sz="2800" b="1">
                <a:solidFill>
                  <a:srgbClr val="000099"/>
                </a:solidFill>
              </a:rPr>
              <a:t>.</a:t>
            </a:r>
          </a:p>
        </p:txBody>
      </p:sp>
      <p:pic>
        <p:nvPicPr>
          <p:cNvPr id="5" name="Picture 7" descr="1-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r="18332"/>
          <a:stretch>
            <a:fillRect/>
          </a:stretch>
        </p:blipFill>
        <p:spPr bwMode="auto">
          <a:xfrm>
            <a:off x="179388" y="333375"/>
            <a:ext cx="5305425" cy="62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35638" y="404813"/>
            <a:ext cx="6264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800000"/>
                </a:solidFill>
              </a:rPr>
              <a:t>Государственный гимн Российской Федерации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72973" y="1412875"/>
            <a:ext cx="5761038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ru-RU" altLang="ru-RU" sz="1800" b="1" dirty="0">
                <a:solidFill>
                  <a:srgbClr val="CC0000"/>
                </a:solidFill>
              </a:rPr>
              <a:t>Россия —</a:t>
            </a:r>
            <a:r>
              <a:rPr lang="ru-RU" altLang="ru-RU" sz="1800" b="1" dirty="0">
                <a:solidFill>
                  <a:schemeClr val="accent2"/>
                </a:solidFill>
              </a:rPr>
              <a:t> </a:t>
            </a:r>
            <a:r>
              <a:rPr lang="ru-RU" altLang="ru-RU" sz="1800" b="1" dirty="0">
                <a:solidFill>
                  <a:srgbClr val="CC0000"/>
                </a:solidFill>
              </a:rPr>
              <a:t>священная наша держава,</a:t>
            </a:r>
            <a:r>
              <a:rPr lang="ru-RU" altLang="ru-RU" sz="1800" b="1" dirty="0">
                <a:solidFill>
                  <a:schemeClr val="accent2"/>
                </a:solidFill>
              </a:rPr>
              <a:t/>
            </a:r>
            <a:br>
              <a:rPr lang="ru-RU" altLang="ru-RU" sz="1800" b="1" dirty="0">
                <a:solidFill>
                  <a:schemeClr val="accent2"/>
                </a:solidFill>
              </a:rPr>
            </a:br>
            <a:r>
              <a:rPr lang="ru-RU" altLang="ru-RU" sz="1800" b="1" dirty="0">
                <a:solidFill>
                  <a:srgbClr val="000099"/>
                </a:solidFill>
              </a:rPr>
              <a:t>Россия — любимая наша страна.</a:t>
            </a:r>
            <a:br>
              <a:rPr lang="ru-RU" altLang="ru-RU" sz="1800" b="1" dirty="0">
                <a:solidFill>
                  <a:srgbClr val="000099"/>
                </a:solidFill>
              </a:rPr>
            </a:br>
            <a:r>
              <a:rPr lang="ru-RU" altLang="ru-RU" sz="1800" b="1" dirty="0">
                <a:solidFill>
                  <a:srgbClr val="000099"/>
                </a:solidFill>
              </a:rPr>
              <a:t>Могучая воля, великая слава —</a:t>
            </a:r>
            <a:br>
              <a:rPr lang="ru-RU" altLang="ru-RU" sz="1800" b="1" dirty="0">
                <a:solidFill>
                  <a:srgbClr val="000099"/>
                </a:solidFill>
              </a:rPr>
            </a:br>
            <a:r>
              <a:rPr lang="ru-RU" altLang="ru-RU" sz="1800" b="1" dirty="0">
                <a:solidFill>
                  <a:srgbClr val="000099"/>
                </a:solidFill>
              </a:rPr>
              <a:t>Твое достоянье на все времена! </a:t>
            </a: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ru-RU" altLang="ru-RU" sz="1800" b="1" dirty="0">
                <a:solidFill>
                  <a:srgbClr val="000099"/>
                </a:solidFill>
              </a:rPr>
              <a:t>	</a:t>
            </a:r>
            <a:r>
              <a:rPr lang="ru-RU" altLang="ru-RU" sz="1800" b="1" i="1" dirty="0">
                <a:solidFill>
                  <a:srgbClr val="000099"/>
                </a:solidFill>
              </a:rPr>
              <a:t>Славься, Отечество наше свободное,</a:t>
            </a:r>
            <a:br>
              <a:rPr lang="ru-RU" altLang="ru-RU" sz="1800" b="1" i="1" dirty="0">
                <a:solidFill>
                  <a:srgbClr val="000099"/>
                </a:solidFill>
              </a:rPr>
            </a:br>
            <a:r>
              <a:rPr lang="ru-RU" altLang="ru-RU" sz="1800" b="1" i="1" dirty="0">
                <a:solidFill>
                  <a:srgbClr val="000099"/>
                </a:solidFill>
              </a:rPr>
              <a:t>	Братских народов союз вековой,</a:t>
            </a:r>
            <a:br>
              <a:rPr lang="ru-RU" altLang="ru-RU" sz="1800" b="1" i="1" dirty="0">
                <a:solidFill>
                  <a:srgbClr val="000099"/>
                </a:solidFill>
              </a:rPr>
            </a:br>
            <a:r>
              <a:rPr lang="ru-RU" altLang="ru-RU" sz="1800" b="1" i="1" dirty="0">
                <a:solidFill>
                  <a:srgbClr val="000099"/>
                </a:solidFill>
              </a:rPr>
              <a:t>	Предками данная мудрость народная!</a:t>
            </a:r>
            <a:br>
              <a:rPr lang="ru-RU" altLang="ru-RU" sz="1800" b="1" i="1" dirty="0">
                <a:solidFill>
                  <a:srgbClr val="000099"/>
                </a:solidFill>
              </a:rPr>
            </a:br>
            <a:r>
              <a:rPr lang="ru-RU" altLang="ru-RU" sz="1800" b="1" i="1" dirty="0">
                <a:solidFill>
                  <a:srgbClr val="000099"/>
                </a:solidFill>
              </a:rPr>
              <a:t>	Славься, страна! Мы гордимся тобой! </a:t>
            </a: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ru-RU" altLang="ru-RU" sz="1800" b="1" dirty="0">
                <a:solidFill>
                  <a:srgbClr val="000099"/>
                </a:solidFill>
              </a:rPr>
              <a:t>От южных морей до полярного края</a:t>
            </a:r>
            <a:br>
              <a:rPr lang="ru-RU" altLang="ru-RU" sz="1800" b="1" dirty="0">
                <a:solidFill>
                  <a:srgbClr val="000099"/>
                </a:solidFill>
              </a:rPr>
            </a:br>
            <a:r>
              <a:rPr lang="ru-RU" altLang="ru-RU" sz="1800" b="1" dirty="0">
                <a:solidFill>
                  <a:srgbClr val="000099"/>
                </a:solidFill>
              </a:rPr>
              <a:t>Раскинулись наши леса и поля.</a:t>
            </a:r>
            <a:br>
              <a:rPr lang="ru-RU" altLang="ru-RU" sz="1800" b="1" dirty="0">
                <a:solidFill>
                  <a:srgbClr val="000099"/>
                </a:solidFill>
              </a:rPr>
            </a:br>
            <a:r>
              <a:rPr lang="ru-RU" altLang="ru-RU" sz="1800" b="1" dirty="0">
                <a:solidFill>
                  <a:srgbClr val="000099"/>
                </a:solidFill>
              </a:rPr>
              <a:t>Одна ты на свете! Одна ты такая —</a:t>
            </a:r>
            <a:br>
              <a:rPr lang="ru-RU" altLang="ru-RU" sz="1800" b="1" dirty="0">
                <a:solidFill>
                  <a:srgbClr val="000099"/>
                </a:solidFill>
              </a:rPr>
            </a:br>
            <a:r>
              <a:rPr lang="ru-RU" altLang="ru-RU" sz="1800" b="1" dirty="0">
                <a:solidFill>
                  <a:srgbClr val="CC3300"/>
                </a:solidFill>
              </a:rPr>
              <a:t>Хранимая Богом родная земля!</a:t>
            </a:r>
            <a:r>
              <a:rPr lang="ru-RU" altLang="ru-RU" sz="1800" b="1" dirty="0">
                <a:solidFill>
                  <a:srgbClr val="993300"/>
                </a:solidFill>
              </a:rPr>
              <a:t> </a:t>
            </a: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ru-RU" altLang="ru-RU" sz="1800" b="1" dirty="0">
                <a:solidFill>
                  <a:srgbClr val="000099"/>
                </a:solidFill>
              </a:rPr>
              <a:t>Широкий простор для мечты и для жизни</a:t>
            </a:r>
            <a:br>
              <a:rPr lang="ru-RU" altLang="ru-RU" sz="1800" b="1" dirty="0">
                <a:solidFill>
                  <a:srgbClr val="000099"/>
                </a:solidFill>
              </a:rPr>
            </a:br>
            <a:r>
              <a:rPr lang="ru-RU" altLang="ru-RU" sz="1800" b="1" dirty="0">
                <a:solidFill>
                  <a:srgbClr val="000099"/>
                </a:solidFill>
              </a:rPr>
              <a:t>Грядущие нам открывают года.</a:t>
            </a:r>
            <a:br>
              <a:rPr lang="ru-RU" altLang="ru-RU" sz="1800" b="1" dirty="0">
                <a:solidFill>
                  <a:srgbClr val="000099"/>
                </a:solidFill>
              </a:rPr>
            </a:br>
            <a:r>
              <a:rPr lang="ru-RU" altLang="ru-RU" sz="1800" b="1" dirty="0">
                <a:solidFill>
                  <a:srgbClr val="000099"/>
                </a:solidFill>
              </a:rPr>
              <a:t>Нам силу дает наша верность Отчизне.</a:t>
            </a:r>
            <a:br>
              <a:rPr lang="ru-RU" altLang="ru-RU" sz="1800" b="1" dirty="0">
                <a:solidFill>
                  <a:srgbClr val="000099"/>
                </a:solidFill>
              </a:rPr>
            </a:br>
            <a:r>
              <a:rPr lang="ru-RU" altLang="ru-RU" sz="1800" b="1" dirty="0">
                <a:solidFill>
                  <a:srgbClr val="000099"/>
                </a:solidFill>
              </a:rPr>
              <a:t>Так было, так есть и так будет всегда! </a:t>
            </a:r>
          </a:p>
        </p:txBody>
      </p:sp>
    </p:spTree>
    <p:extLst>
      <p:ext uri="{BB962C8B-B14F-4D97-AF65-F5344CB8AC3E}">
        <p14:creationId xmlns:p14="http://schemas.microsoft.com/office/powerpoint/2010/main" val="359937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2695775" y="1056824"/>
            <a:ext cx="6840538" cy="428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35000"/>
              </a:spcBef>
              <a:buFontTx/>
              <a:buNone/>
            </a:pPr>
            <a:r>
              <a:rPr lang="ru-RU" altLang="ru-RU" sz="5600" b="1" dirty="0">
                <a:solidFill>
                  <a:srgbClr val="000099"/>
                </a:solidFill>
              </a:rPr>
              <a:t>Почему </a:t>
            </a:r>
            <a:r>
              <a:rPr lang="ru-RU" altLang="ru-RU" sz="6400" b="1" dirty="0" smtClean="0">
                <a:solidFill>
                  <a:srgbClr val="000099"/>
                </a:solidFill>
              </a:rPr>
              <a:t>Россию</a:t>
            </a:r>
            <a:br>
              <a:rPr lang="ru-RU" altLang="ru-RU" sz="6400" b="1" dirty="0" smtClean="0">
                <a:solidFill>
                  <a:srgbClr val="000099"/>
                </a:solidFill>
              </a:rPr>
            </a:br>
            <a:r>
              <a:rPr lang="ru-RU" altLang="ru-RU" sz="5600" b="1" dirty="0" smtClean="0">
                <a:solidFill>
                  <a:srgbClr val="000099"/>
                </a:solidFill>
              </a:rPr>
              <a:t>мы </a:t>
            </a:r>
            <a:r>
              <a:rPr lang="ru-RU" altLang="ru-RU" sz="5600" b="1" dirty="0">
                <a:solidFill>
                  <a:srgbClr val="000099"/>
                </a:solidFill>
              </a:rPr>
              <a:t>называем СВЯЩЕННОЙ ДЕРЖАВОЙ?</a:t>
            </a:r>
          </a:p>
        </p:txBody>
      </p:sp>
    </p:spTree>
    <p:extLst>
      <p:ext uri="{BB962C8B-B14F-4D97-AF65-F5344CB8AC3E}">
        <p14:creationId xmlns:p14="http://schemas.microsoft.com/office/powerpoint/2010/main" val="394878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ushinsk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60350"/>
            <a:ext cx="4824412" cy="63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6456363" y="4941888"/>
            <a:ext cx="54006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ru-RU" altLang="ru-RU" sz="2800" b="1" i="1" dirty="0">
                <a:solidFill>
                  <a:srgbClr val="333399"/>
                </a:solidFill>
              </a:rPr>
              <a:t>Константин Дмитриевич </a:t>
            </a:r>
            <a:r>
              <a:rPr lang="en-US" altLang="ru-RU" sz="2800" b="1" i="1" dirty="0">
                <a:solidFill>
                  <a:srgbClr val="333399"/>
                </a:solidFill>
              </a:rPr>
              <a:t/>
            </a:r>
            <a:br>
              <a:rPr lang="en-US" altLang="ru-RU" sz="2800" b="1" i="1" dirty="0">
                <a:solidFill>
                  <a:srgbClr val="333399"/>
                </a:solidFill>
              </a:rPr>
            </a:br>
            <a:r>
              <a:rPr lang="ru-RU" altLang="ru-RU" sz="2800" b="1" i="1" dirty="0">
                <a:solidFill>
                  <a:srgbClr val="333399"/>
                </a:solidFill>
              </a:rPr>
              <a:t>Ушинский (1824 – 1870)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5735638" y="765175"/>
            <a:ext cx="604837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C00000"/>
                </a:solidFill>
              </a:rPr>
              <a:t>Много есть на свете </a:t>
            </a:r>
            <a:br>
              <a:rPr lang="ru-RU" altLang="ru-RU" sz="4000" b="1" dirty="0">
                <a:solidFill>
                  <a:srgbClr val="C00000"/>
                </a:solidFill>
              </a:rPr>
            </a:br>
            <a:r>
              <a:rPr lang="ru-RU" altLang="ru-RU" sz="4000" b="1" dirty="0">
                <a:solidFill>
                  <a:srgbClr val="C00000"/>
                </a:solidFill>
              </a:rPr>
              <a:t>и кроме России всяких хороших государств </a:t>
            </a:r>
            <a:br>
              <a:rPr lang="ru-RU" altLang="ru-RU" sz="4000" b="1" dirty="0">
                <a:solidFill>
                  <a:srgbClr val="C00000"/>
                </a:solidFill>
              </a:rPr>
            </a:br>
            <a:r>
              <a:rPr lang="ru-RU" altLang="ru-RU" sz="4000" b="1" dirty="0">
                <a:solidFill>
                  <a:srgbClr val="C00000"/>
                </a:solidFill>
              </a:rPr>
              <a:t>и земель, но как одна у человека мама, так одна у него и Родина</a:t>
            </a:r>
            <a:r>
              <a:rPr lang="en-US" altLang="ru-RU" sz="4000" b="1" dirty="0">
                <a:solidFill>
                  <a:srgbClr val="C00000"/>
                </a:solidFill>
              </a:rPr>
              <a:t>.</a:t>
            </a:r>
            <a:r>
              <a:rPr lang="ru-RU" altLang="ru-RU" sz="4000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381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024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719513" y="222250"/>
            <a:ext cx="82804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600" b="1" dirty="0">
                <a:solidFill>
                  <a:srgbClr val="000099"/>
                </a:solidFill>
              </a:rPr>
              <a:t>«Не будем бояться этих слов – </a:t>
            </a:r>
            <a:r>
              <a:rPr lang="ru-RU" altLang="ru-RU" sz="2600" b="1" i="1" dirty="0">
                <a:solidFill>
                  <a:srgbClr val="C00000"/>
                </a:solidFill>
              </a:rPr>
              <a:t>святое</a:t>
            </a:r>
            <a:r>
              <a:rPr lang="ru-RU" altLang="ru-RU" sz="2600" b="1" dirty="0">
                <a:solidFill>
                  <a:srgbClr val="C00000"/>
                </a:solidFill>
              </a:rPr>
              <a:t> </a:t>
            </a:r>
            <a:r>
              <a:rPr lang="ru-RU" altLang="ru-RU" sz="2600" b="1" dirty="0">
                <a:solidFill>
                  <a:srgbClr val="000099"/>
                </a:solidFill>
              </a:rPr>
              <a:t>и </a:t>
            </a:r>
            <a:r>
              <a:rPr lang="ru-RU" altLang="ru-RU" sz="2600" b="1" i="1" dirty="0">
                <a:solidFill>
                  <a:srgbClr val="C00000"/>
                </a:solidFill>
              </a:rPr>
              <a:t>незыблемое</a:t>
            </a:r>
            <a:r>
              <a:rPr lang="ru-RU" altLang="ru-RU" sz="2600" b="1" dirty="0">
                <a:solidFill>
                  <a:srgbClr val="000099"/>
                </a:solidFill>
              </a:rPr>
              <a:t>».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b="1" dirty="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600" b="1" dirty="0">
                <a:solidFill>
                  <a:srgbClr val="000099"/>
                </a:solidFill>
              </a:rPr>
              <a:t>«Когда речь идет о моральном облике нового человека, то в слова </a:t>
            </a:r>
            <a:r>
              <a:rPr lang="ru-RU" altLang="ru-RU" sz="2600" b="1" dirty="0">
                <a:solidFill>
                  <a:srgbClr val="C00000"/>
                </a:solidFill>
              </a:rPr>
              <a:t>святое</a:t>
            </a:r>
            <a:r>
              <a:rPr lang="ru-RU" altLang="ru-RU" sz="2600" b="1" dirty="0">
                <a:solidFill>
                  <a:srgbClr val="000099"/>
                </a:solidFill>
              </a:rPr>
              <a:t> и </a:t>
            </a:r>
            <a:r>
              <a:rPr lang="ru-RU" altLang="ru-RU" sz="2600" b="1" dirty="0">
                <a:solidFill>
                  <a:srgbClr val="C00000"/>
                </a:solidFill>
              </a:rPr>
              <a:t>незыблемое</a:t>
            </a:r>
            <a:r>
              <a:rPr lang="ru-RU" altLang="ru-RU" sz="2600" b="1" dirty="0">
                <a:solidFill>
                  <a:srgbClr val="000099"/>
                </a:solidFill>
              </a:rPr>
              <a:t> вкладывается конкретный смысл: это то, чем человек дорожит, как собственной честью и достоинством, то, чем он не может поступиться ни при каких обстоятельствах.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600" b="1" dirty="0">
                <a:solidFill>
                  <a:srgbClr val="000099"/>
                </a:solidFill>
              </a:rPr>
              <a:t>У человека, которого мы воспитываем, должны быть </a:t>
            </a:r>
            <a:r>
              <a:rPr lang="ru-RU" altLang="ru-RU" sz="2600" b="1" dirty="0">
                <a:solidFill>
                  <a:srgbClr val="C00000"/>
                </a:solidFill>
              </a:rPr>
              <a:t>святые истины и святые имена, святые принципы и святые непререкаемые правила поведения</a:t>
            </a:r>
            <a:r>
              <a:rPr lang="ru-RU" altLang="ru-RU" sz="2600" b="1" dirty="0">
                <a:solidFill>
                  <a:srgbClr val="000099"/>
                </a:solidFill>
              </a:rPr>
              <a:t>».</a:t>
            </a:r>
            <a:endParaRPr lang="ru-RU" altLang="ru-RU" sz="2600" b="1" i="1" dirty="0">
              <a:solidFill>
                <a:srgbClr val="000099"/>
              </a:solidFill>
            </a:endParaRP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88913"/>
            <a:ext cx="32813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90500" y="4732338"/>
            <a:ext cx="33131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</a:rPr>
              <a:t>Василий Александрович Сухомлинский (1918-1970)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119063" y="5445125"/>
            <a:ext cx="9036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99"/>
                </a:solidFill>
              </a:rPr>
              <a:t>Из книги «Разговор с молодым директором школы», раздел «Как добиться, чтобы в душе каждого человека утвердилось святое и незыблемое?»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333399"/>
                </a:solidFill>
              </a:rPr>
              <a:t>(</a:t>
            </a:r>
            <a:r>
              <a:rPr lang="ru-RU" altLang="ru-RU" sz="1800" b="1" i="1" dirty="0" err="1">
                <a:solidFill>
                  <a:srgbClr val="333399"/>
                </a:solidFill>
              </a:rPr>
              <a:t>В.А.Сухомлинский</a:t>
            </a:r>
            <a:r>
              <a:rPr lang="ru-RU" altLang="ru-RU" sz="1800" b="1" i="1" dirty="0">
                <a:solidFill>
                  <a:srgbClr val="333399"/>
                </a:solidFill>
              </a:rPr>
              <a:t>. Избранные педагогические сочинения. В трех томах. Том третий. Изд. «Педагогика»: Москва, 1981. С.119).</a:t>
            </a:r>
          </a:p>
        </p:txBody>
      </p:sp>
    </p:spTree>
    <p:extLst>
      <p:ext uri="{BB962C8B-B14F-4D97-AF65-F5344CB8AC3E}">
        <p14:creationId xmlns:p14="http://schemas.microsoft.com/office/powerpoint/2010/main" val="251123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4416425" y="404813"/>
            <a:ext cx="75596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99"/>
                </a:solidFill>
              </a:rPr>
              <a:t>Средняя школа должна воспитывать человека, способного осваивать новую профессию, быть достаточно способным к новым профессиям и быть прежде всего нравственным. Ибо </a:t>
            </a:r>
            <a:r>
              <a:rPr lang="ru-RU" altLang="ru-RU" sz="2400" b="1" dirty="0">
                <a:solidFill>
                  <a:srgbClr val="C00000"/>
                </a:solidFill>
              </a:rPr>
              <a:t>нравственная основа </a:t>
            </a:r>
            <a:r>
              <a:rPr lang="ru-RU" altLang="ru-RU" sz="2400" b="1" dirty="0">
                <a:solidFill>
                  <a:srgbClr val="000099"/>
                </a:solidFill>
              </a:rPr>
              <a:t>— это главное, что определяет жизнеспособность общества: экономическую, государственную, творческую</a:t>
            </a:r>
            <a:r>
              <a:rPr lang="ru-RU" altLang="ru-RU" sz="2400" b="1" dirty="0">
                <a:solidFill>
                  <a:srgbClr val="333399"/>
                </a:solidFill>
              </a:rPr>
              <a:t>. </a:t>
            </a: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895592" y="5626419"/>
            <a:ext cx="51482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 b="1" i="1" dirty="0" err="1">
                <a:solidFill>
                  <a:srgbClr val="000099"/>
                </a:solidFill>
              </a:rPr>
              <a:t>Д.С.Лихачев</a:t>
            </a:r>
            <a:r>
              <a:rPr lang="ru-RU" altLang="ru-RU" sz="2200" b="1" i="1" dirty="0">
                <a:solidFill>
                  <a:srgbClr val="000099"/>
                </a:solidFill>
              </a:rPr>
              <a:t>. «Русская культура». </a:t>
            </a:r>
            <a:br>
              <a:rPr lang="ru-RU" altLang="ru-RU" sz="2200" b="1" i="1" dirty="0">
                <a:solidFill>
                  <a:srgbClr val="000099"/>
                </a:solidFill>
              </a:rPr>
            </a:br>
            <a:r>
              <a:rPr lang="ru-RU" altLang="ru-RU" sz="2200" b="1" i="1" dirty="0">
                <a:solidFill>
                  <a:srgbClr val="000099"/>
                </a:solidFill>
              </a:rPr>
              <a:t>М.: «Искусство», 2000. </a:t>
            </a:r>
            <a:endParaRPr lang="ru-RU" altLang="ru-RU" sz="2200" b="1" dirty="0">
              <a:solidFill>
                <a:srgbClr val="000099"/>
              </a:solidFill>
            </a:endParaRPr>
          </a:p>
        </p:txBody>
      </p:sp>
      <p:pic>
        <p:nvPicPr>
          <p:cNvPr id="164868" name="Picture 4" descr="im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541338"/>
            <a:ext cx="41910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4421188" y="3284538"/>
            <a:ext cx="77422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99"/>
                </a:solidFill>
              </a:rPr>
              <a:t>Воспитывают же людей: впрямую — религия, </a:t>
            </a:r>
            <a:br>
              <a:rPr lang="ru-RU" altLang="ru-RU" sz="2400" b="1" dirty="0">
                <a:solidFill>
                  <a:srgbClr val="000099"/>
                </a:solidFill>
              </a:rPr>
            </a:br>
            <a:r>
              <a:rPr lang="ru-RU" altLang="ru-RU" sz="2400" b="1" dirty="0">
                <a:solidFill>
                  <a:srgbClr val="000099"/>
                </a:solidFill>
              </a:rPr>
              <a:t>а более сложным путем — музыка (особенно, </a:t>
            </a:r>
            <a:br>
              <a:rPr lang="ru-RU" altLang="ru-RU" sz="2400" b="1" dirty="0">
                <a:solidFill>
                  <a:srgbClr val="000099"/>
                </a:solidFill>
              </a:rPr>
            </a:br>
            <a:r>
              <a:rPr lang="ru-RU" altLang="ru-RU" sz="2400" b="1" dirty="0">
                <a:solidFill>
                  <a:srgbClr val="000099"/>
                </a:solidFill>
              </a:rPr>
              <a:t>я бы сказал, хоровое пение), литература, искусство, изучение логики, психологии, изучение языков (даже если их в будущем не придется применять в жизни).</a:t>
            </a:r>
            <a:r>
              <a:rPr lang="ru-RU" altLang="ru-RU" sz="2400" dirty="0">
                <a:solidFill>
                  <a:srgbClr val="00009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496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/>
      <p:bldP spid="164867" grpId="0"/>
      <p:bldP spid="16486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1"/>
          <p:cNvSpPr txBox="1">
            <a:spLocks noChangeArrowheads="1"/>
          </p:cNvSpPr>
          <p:nvPr/>
        </p:nvSpPr>
        <p:spPr bwMode="auto">
          <a:xfrm>
            <a:off x="334963" y="333375"/>
            <a:ext cx="11593512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</a:rPr>
              <a:t>СОГЛАШЕНИЕ О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СОТРУДНИЧЕСТВЕ (2021 г.)</a:t>
            </a:r>
            <a:endParaRPr lang="ru-RU" altLang="ru-RU" sz="2800" b="1" dirty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99"/>
                </a:solidFill>
              </a:rPr>
              <a:t>между Министерством образования Новосибирской области и Новосибирской Митрополией Русской Православной Церкви </a:t>
            </a:r>
            <a:br>
              <a:rPr lang="ru-RU" altLang="ru-RU" sz="2800" b="1" dirty="0">
                <a:solidFill>
                  <a:srgbClr val="000099"/>
                </a:solidFill>
              </a:rPr>
            </a:br>
            <a:r>
              <a:rPr lang="ru-RU" altLang="ru-RU" sz="2800" b="1" dirty="0">
                <a:solidFill>
                  <a:srgbClr val="000099"/>
                </a:solidFill>
              </a:rPr>
              <a:t>в сфере образования </a:t>
            </a:r>
            <a:br>
              <a:rPr lang="ru-RU" altLang="ru-RU" sz="2800" b="1" dirty="0">
                <a:solidFill>
                  <a:srgbClr val="000099"/>
                </a:solidFill>
              </a:rPr>
            </a:br>
            <a:r>
              <a:rPr lang="ru-RU" altLang="ru-RU" sz="2800" b="1" dirty="0">
                <a:solidFill>
                  <a:srgbClr val="000099"/>
                </a:solidFill>
              </a:rPr>
              <a:t>и духовно-нравственного воспитания детей и молодежи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99"/>
                </a:solidFill>
              </a:rPr>
              <a:t>(Извлечение)</a:t>
            </a:r>
            <a:endParaRPr lang="ru-RU" altLang="ru-RU" sz="2800" dirty="0">
              <a:solidFill>
                <a:srgbClr val="000099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00099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/>
              <a:t>Статья 2.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800" dirty="0"/>
              <a:t>В рамках Соглашения </a:t>
            </a:r>
            <a:r>
              <a:rPr lang="ru-RU" altLang="ru-RU" sz="2800" b="1" dirty="0">
                <a:solidFill>
                  <a:srgbClr val="C00000"/>
                </a:solidFill>
              </a:rPr>
              <a:t>Министерство образования Новосибирской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области содействует</a:t>
            </a:r>
            <a:r>
              <a:rPr lang="ru-RU" altLang="ru-RU" sz="2800" dirty="0" smtClean="0">
                <a:solidFill>
                  <a:srgbClr val="C00000"/>
                </a:solidFill>
              </a:rPr>
              <a:t> </a:t>
            </a:r>
            <a:r>
              <a:rPr lang="ru-RU" altLang="ru-RU" sz="2800" b="1" dirty="0">
                <a:solidFill>
                  <a:srgbClr val="C00000"/>
                </a:solidFill>
              </a:rPr>
              <a:t>участию представителей Новосибирской Митрополии в родительских собраниях </a:t>
            </a:r>
            <a:r>
              <a:rPr lang="ru-RU" altLang="ru-RU" sz="2800" dirty="0">
                <a:solidFill>
                  <a:srgbClr val="C00000"/>
                </a:solidFill>
              </a:rPr>
              <a:t>по выбору учебных предметов (модулей) ОРКСЭ в общеобразовательных организациях Новосибирской области.</a:t>
            </a:r>
            <a:endParaRPr lang="ru-RU" alt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3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334963" y="400050"/>
            <a:ext cx="1152048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 smtClean="0">
                <a:solidFill>
                  <a:srgbClr val="000099"/>
                </a:solidFill>
              </a:rPr>
              <a:t>Дорогие родители!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 smtClean="0">
                <a:solidFill>
                  <a:srgbClr val="000099"/>
                </a:solidFill>
              </a:rPr>
              <a:t>Выбор учебного модуля ОРКСЭ — Ваш выбор!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ru-RU" altLang="ru-RU" sz="2800" b="1" dirty="0" smtClean="0">
              <a:solidFill>
                <a:srgbClr val="000099"/>
              </a:solidFill>
            </a:endParaRPr>
          </a:p>
          <a:p>
            <a:pPr indent="457200" algn="just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 smtClean="0">
                <a:solidFill>
                  <a:srgbClr val="000099"/>
                </a:solidFill>
              </a:rPr>
              <a:t>Мы представили вам учебный предмет (модуль) ОСНОВЫ ПРАВОСЛАВНОЙ КУЛЬТУРЫ. </a:t>
            </a:r>
          </a:p>
          <a:p>
            <a:pPr indent="457200" algn="just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 smtClean="0">
                <a:solidFill>
                  <a:srgbClr val="000099"/>
                </a:solidFill>
              </a:rPr>
              <a:t>В начальной школе — это, по преимуществу, изучение православной культуры России. Изучение православной культуры России поможет нашим детям лучше изучить русский язык, русскую историю, литературу и культуру в целом.</a:t>
            </a:r>
          </a:p>
          <a:p>
            <a:pPr indent="457200" algn="just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 smtClean="0">
                <a:solidFill>
                  <a:schemeClr val="tx2"/>
                </a:solidFill>
              </a:rPr>
              <a:t>В заключение позвольте привести вам слова Александра Сергеевича Пушкина: </a:t>
            </a:r>
          </a:p>
          <a:p>
            <a:pPr indent="457200" algn="just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 smtClean="0">
                <a:solidFill>
                  <a:srgbClr val="C00000"/>
                </a:solidFill>
              </a:rPr>
              <a:t>«Клянусь честью, что ни за что на свете я не хотел бы переменить Отечество или иметь другую историю, кроме истории наших предков, какой нам Бог её дал».  </a:t>
            </a:r>
            <a:endParaRPr lang="ru-RU" altLang="ru-RU" sz="24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2"/>
          <a:stretch>
            <a:fillRect/>
          </a:stretch>
        </p:blipFill>
        <p:spPr bwMode="auto">
          <a:xfrm>
            <a:off x="-57150" y="0"/>
            <a:ext cx="123063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4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362" r="28830"/>
          <a:stretch/>
        </p:blipFill>
        <p:spPr>
          <a:xfrm>
            <a:off x="6361888" y="0"/>
            <a:ext cx="509729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8723" t="-567" r="29149"/>
          <a:stretch/>
        </p:blipFill>
        <p:spPr>
          <a:xfrm>
            <a:off x="700390" y="-38911"/>
            <a:ext cx="5136206" cy="689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9413" y="6092825"/>
            <a:ext cx="121967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Академик Д. С. Лихачев</a:t>
            </a:r>
            <a:r>
              <a:rPr lang="ru-RU" altLang="ru-RU" sz="2800" b="1">
                <a:solidFill>
                  <a:srgbClr val="000099"/>
                </a:solidFill>
              </a:rPr>
              <a:t>.</a:t>
            </a:r>
          </a:p>
        </p:txBody>
      </p:sp>
      <p:pic>
        <p:nvPicPr>
          <p:cNvPr id="4710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64" y="213130"/>
            <a:ext cx="122237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62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1127125" y="1120775"/>
            <a:ext cx="993775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4200" b="1">
                <a:solidFill>
                  <a:srgbClr val="000099"/>
                </a:solidFill>
              </a:rPr>
              <a:t>П. 2. Выбор одного из учебных предметов, курсов, дисциплин (модулей), включенных в основные образовательные программы, </a:t>
            </a:r>
            <a:r>
              <a:rPr lang="ru-RU" altLang="ru-RU" sz="4200" b="1">
                <a:solidFill>
                  <a:srgbClr val="C00000"/>
                </a:solidFill>
              </a:rPr>
              <a:t>осуществляется родителями (законными представителями) обучающихся.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174469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766763" y="404813"/>
            <a:ext cx="1080135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99"/>
                </a:solidFill>
              </a:rPr>
              <a:t>В 4-м классе школьники России начинают освоение </a:t>
            </a:r>
            <a:r>
              <a:rPr lang="ru-RU" altLang="ru-RU" sz="4000" b="1" dirty="0" smtClean="0">
                <a:solidFill>
                  <a:srgbClr val="000099"/>
                </a:solidFill>
              </a:rPr>
              <a:t>новой </a:t>
            </a:r>
            <a:r>
              <a:rPr lang="ru-RU" altLang="ru-RU" sz="4000" b="1" dirty="0">
                <a:solidFill>
                  <a:srgbClr val="000099"/>
                </a:solidFill>
              </a:rPr>
              <a:t>предметной области «Основы религиозных культур и светской этики» (ОРКСЭ).</a:t>
            </a:r>
          </a:p>
          <a:p>
            <a:pPr algn="ctr">
              <a:spcBef>
                <a:spcPts val="2400"/>
              </a:spcBef>
              <a:buFontTx/>
              <a:buNone/>
            </a:pPr>
            <a:r>
              <a:rPr lang="ru-RU" altLang="ru-RU" sz="4000" b="1" dirty="0">
                <a:solidFill>
                  <a:srgbClr val="C00000"/>
                </a:solidFill>
              </a:rPr>
              <a:t>Для чего </a:t>
            </a:r>
            <a:r>
              <a:rPr lang="ru-RU" altLang="ru-RU" sz="4000" b="1" dirty="0" smtClean="0">
                <a:solidFill>
                  <a:srgbClr val="C00000"/>
                </a:solidFill>
              </a:rPr>
              <a:t>изучение </a:t>
            </a:r>
            <a:r>
              <a:rPr lang="ru-RU" altLang="ru-RU" sz="4000" b="1" dirty="0">
                <a:solidFill>
                  <a:srgbClr val="C00000"/>
                </a:solidFill>
              </a:rPr>
              <a:t>религиозных </a:t>
            </a:r>
            <a:r>
              <a:rPr lang="ru-RU" altLang="ru-RU" sz="4000" b="1" dirty="0" smtClean="0">
                <a:solidFill>
                  <a:srgbClr val="C00000"/>
                </a:solidFill>
              </a:rPr>
              <a:t>культур, среди которых есть и православная культура России?</a:t>
            </a:r>
          </a:p>
          <a:p>
            <a:pPr algn="ctr">
              <a:spcBef>
                <a:spcPts val="2400"/>
              </a:spcBef>
              <a:buFontTx/>
              <a:buNone/>
            </a:pPr>
            <a:endParaRPr lang="ru-RU" alt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2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50863" y="404813"/>
            <a:ext cx="11377612" cy="496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endParaRPr lang="ru-RU" altLang="ru-RU" sz="4400" b="1" dirty="0" smtClean="0">
              <a:solidFill>
                <a:srgbClr val="000099"/>
              </a:solidFill>
            </a:endParaRPr>
          </a:p>
          <a:p>
            <a:pPr algn="ctr">
              <a:buFontTx/>
              <a:buNone/>
            </a:pPr>
            <a:r>
              <a:rPr lang="ru-RU" altLang="ru-RU" sz="4400" b="1" dirty="0" smtClean="0">
                <a:solidFill>
                  <a:srgbClr val="000099"/>
                </a:solidFill>
              </a:rPr>
              <a:t>Важнейшая </a:t>
            </a:r>
            <a:r>
              <a:rPr lang="ru-RU" altLang="ru-RU" sz="4400" b="1" dirty="0">
                <a:solidFill>
                  <a:srgbClr val="000099"/>
                </a:solidFill>
              </a:rPr>
              <a:t>задача предметной области «Основы религиозных культур и светской этики» (ОРКСЭ) — </a:t>
            </a:r>
            <a:r>
              <a:rPr lang="ru-RU" altLang="ru-RU" sz="4400" b="1" dirty="0" smtClean="0">
                <a:solidFill>
                  <a:srgbClr val="C00000"/>
                </a:solidFill>
              </a:rPr>
              <a:t>это</a:t>
            </a:r>
            <a:r>
              <a:rPr lang="ru-RU" altLang="ru-RU" sz="4400" b="1" dirty="0" smtClean="0">
                <a:solidFill>
                  <a:srgbClr val="000099"/>
                </a:solidFill>
              </a:rPr>
              <a:t> </a:t>
            </a:r>
            <a:r>
              <a:rPr lang="ru-RU" altLang="ru-RU" sz="4400" b="1" dirty="0">
                <a:solidFill>
                  <a:srgbClr val="C00000"/>
                </a:solidFill>
              </a:rPr>
              <a:t>воспитательная задача</a:t>
            </a:r>
            <a:r>
              <a:rPr lang="ru-RU" altLang="ru-RU" sz="4400" b="1" dirty="0" smtClean="0">
                <a:solidFill>
                  <a:srgbClr val="C00000"/>
                </a:solidFill>
              </a:rPr>
              <a:t>:</a:t>
            </a:r>
            <a:br>
              <a:rPr lang="ru-RU" altLang="ru-RU" sz="4400" b="1" dirty="0" smtClean="0">
                <a:solidFill>
                  <a:srgbClr val="C00000"/>
                </a:solidFill>
              </a:rPr>
            </a:br>
            <a:r>
              <a:rPr lang="ru-RU" altLang="ru-RU" sz="4400" b="1" dirty="0" smtClean="0">
                <a:solidFill>
                  <a:srgbClr val="000099"/>
                </a:solidFill>
              </a:rPr>
              <a:t> </a:t>
            </a:r>
            <a:r>
              <a:rPr lang="ru-RU" altLang="ru-RU" sz="4400" b="1" dirty="0">
                <a:solidFill>
                  <a:srgbClr val="C00000"/>
                </a:solidFill>
              </a:rPr>
              <a:t>ввести школьников в мир </a:t>
            </a:r>
            <a:r>
              <a:rPr lang="ru-RU" altLang="ru-RU" sz="4400" b="1" dirty="0" smtClean="0">
                <a:solidFill>
                  <a:srgbClr val="C00000"/>
                </a:solidFill>
              </a:rPr>
              <a:t/>
            </a:r>
            <a:br>
              <a:rPr lang="ru-RU" altLang="ru-RU" sz="4400" b="1" dirty="0" smtClean="0">
                <a:solidFill>
                  <a:srgbClr val="C00000"/>
                </a:solidFill>
              </a:rPr>
            </a:br>
            <a:r>
              <a:rPr lang="ru-RU" altLang="ru-RU" sz="4400" b="1" dirty="0" smtClean="0">
                <a:solidFill>
                  <a:srgbClr val="C00000"/>
                </a:solidFill>
              </a:rPr>
              <a:t>духовно-нравственных </a:t>
            </a:r>
            <a:r>
              <a:rPr lang="ru-RU" altLang="ru-RU" sz="4400" b="1" dirty="0">
                <a:solidFill>
                  <a:srgbClr val="C00000"/>
                </a:solidFill>
              </a:rPr>
              <a:t>ценностей</a:t>
            </a:r>
          </a:p>
        </p:txBody>
      </p:sp>
    </p:spTree>
    <p:extLst>
      <p:ext uri="{BB962C8B-B14F-4D97-AF65-F5344CB8AC3E}">
        <p14:creationId xmlns:p14="http://schemas.microsoft.com/office/powerpoint/2010/main" val="321708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0213" y="1706563"/>
            <a:ext cx="113315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ru-RU" altLang="ru-RU" sz="6000" b="1" dirty="0">
                <a:solidFill>
                  <a:srgbClr val="C00000"/>
                </a:solidFill>
              </a:rPr>
              <a:t>Что такое духовно-нравственные ценности?</a:t>
            </a:r>
          </a:p>
        </p:txBody>
      </p:sp>
    </p:spTree>
    <p:extLst>
      <p:ext uri="{BB962C8B-B14F-4D97-AF65-F5344CB8AC3E}">
        <p14:creationId xmlns:p14="http://schemas.microsoft.com/office/powerpoint/2010/main" val="393275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4963" y="549275"/>
            <a:ext cx="113331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4200" b="1" dirty="0" smtClean="0"/>
              <a:t>Есть ценности материальные: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74663" y="4941888"/>
            <a:ext cx="11333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99"/>
                </a:solidFill>
              </a:rPr>
              <a:t>Это, кажется, всем понятно.</a:t>
            </a:r>
            <a:endParaRPr lang="ru-RU" altLang="ru-RU" sz="3000" b="1">
              <a:solidFill>
                <a:srgbClr val="0000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19513" y="1557338"/>
            <a:ext cx="5256212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-"/>
              <a:defRPr/>
            </a:pPr>
            <a:r>
              <a:rPr lang="ru-RU" altLang="ru-RU" sz="3200" b="1" dirty="0">
                <a:solidFill>
                  <a:srgbClr val="333399"/>
                </a:solidFill>
              </a:rPr>
              <a:t>деньги,</a:t>
            </a:r>
          </a:p>
          <a:p>
            <a:pPr marL="285750" indent="-285750">
              <a:buFont typeface="Arial" panose="020B0604020202020204" pitchFamily="34" charset="0"/>
              <a:buChar char="-"/>
              <a:defRPr/>
            </a:pPr>
            <a:r>
              <a:rPr lang="ru-RU" altLang="ru-RU" sz="3200" b="1" dirty="0">
                <a:solidFill>
                  <a:srgbClr val="333399"/>
                </a:solidFill>
              </a:rPr>
              <a:t>земли, </a:t>
            </a:r>
          </a:p>
          <a:p>
            <a:pPr marL="285750" indent="-285750">
              <a:buFont typeface="Arial" panose="020B0604020202020204" pitchFamily="34" charset="0"/>
              <a:buChar char="-"/>
              <a:defRPr/>
            </a:pPr>
            <a:r>
              <a:rPr lang="ru-RU" altLang="ru-RU" sz="3200" b="1" dirty="0">
                <a:solidFill>
                  <a:srgbClr val="333399"/>
                </a:solidFill>
              </a:rPr>
              <a:t>дома,</a:t>
            </a:r>
          </a:p>
          <a:p>
            <a:pPr marL="285750" indent="-285750">
              <a:buFont typeface="Arial" panose="020B0604020202020204" pitchFamily="34" charset="0"/>
              <a:buChar char="-"/>
              <a:defRPr/>
            </a:pPr>
            <a:r>
              <a:rPr lang="ru-RU" altLang="ru-RU" sz="3200" b="1" dirty="0">
                <a:solidFill>
                  <a:srgbClr val="000099"/>
                </a:solidFill>
              </a:rPr>
              <a:t>автомобили,</a:t>
            </a:r>
          </a:p>
          <a:p>
            <a:pPr marL="285750" indent="-285750">
              <a:buFont typeface="Arial" panose="020B0604020202020204" pitchFamily="34" charset="0"/>
              <a:buChar char="-"/>
              <a:defRPr/>
            </a:pPr>
            <a:r>
              <a:rPr lang="ru-RU" altLang="ru-RU" sz="3200" b="1" dirty="0">
                <a:solidFill>
                  <a:srgbClr val="000099"/>
                </a:solidFill>
              </a:rPr>
              <a:t>бриллианты</a:t>
            </a:r>
          </a:p>
          <a:p>
            <a:pPr marL="285750" indent="-285750">
              <a:buFont typeface="Arial" panose="020B0604020202020204" pitchFamily="34" charset="0"/>
              <a:buChar char="-"/>
              <a:defRPr/>
            </a:pPr>
            <a:r>
              <a:rPr lang="ru-RU" altLang="ru-RU" sz="3200" b="1" dirty="0">
                <a:solidFill>
                  <a:srgbClr val="000099"/>
                </a:solidFill>
              </a:rPr>
              <a:t>и многое другое…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292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1992</Words>
  <Application>Microsoft Office PowerPoint</Application>
  <PresentationFormat>Широкоэкранный</PresentationFormat>
  <Paragraphs>177</Paragraphs>
  <Slides>49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70</cp:revision>
  <cp:lastPrinted>2024-02-02T08:33:59Z</cp:lastPrinted>
  <dcterms:created xsi:type="dcterms:W3CDTF">2022-08-15T11:47:11Z</dcterms:created>
  <dcterms:modified xsi:type="dcterms:W3CDTF">2024-02-02T08:43:10Z</dcterms:modified>
</cp:coreProperties>
</file>