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58" r:id="rId3"/>
    <p:sldId id="273" r:id="rId4"/>
    <p:sldId id="259" r:id="rId5"/>
    <p:sldId id="260" r:id="rId6"/>
    <p:sldId id="274" r:id="rId7"/>
    <p:sldId id="261" r:id="rId8"/>
    <p:sldId id="262" r:id="rId9"/>
    <p:sldId id="263" r:id="rId10"/>
    <p:sldId id="275" r:id="rId11"/>
    <p:sldId id="266" r:id="rId12"/>
    <p:sldId id="276" r:id="rId13"/>
    <p:sldId id="264" r:id="rId14"/>
    <p:sldId id="277" r:id="rId15"/>
    <p:sldId id="265" r:id="rId16"/>
    <p:sldId id="278" r:id="rId17"/>
    <p:sldId id="279" r:id="rId18"/>
    <p:sldId id="280" r:id="rId19"/>
    <p:sldId id="281" r:id="rId20"/>
    <p:sldId id="267" r:id="rId21"/>
    <p:sldId id="282" r:id="rId22"/>
    <p:sldId id="268" r:id="rId23"/>
    <p:sldId id="283" r:id="rId24"/>
    <p:sldId id="269" r:id="rId25"/>
    <p:sldId id="285" r:id="rId26"/>
    <p:sldId id="286" r:id="rId27"/>
    <p:sldId id="287" r:id="rId28"/>
    <p:sldId id="288"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28" d="100"/>
          <a:sy n="128" d="100"/>
        </p:scale>
        <p:origin x="2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60FF4BF-1E4C-4C69-A9FC-A2E0208F4C95}" type="datetimeFigureOut">
              <a:rPr lang="ru-RU" smtClean="0"/>
              <a:t>15.09.2022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24849F-AEFA-4D64-B339-C7DB63002ADD}" type="slidenum">
              <a:rPr lang="ru-RU" smtClean="0"/>
              <a:t>‹#›</a:t>
            </a:fld>
            <a:endParaRPr lang="ru-RU"/>
          </a:p>
        </p:txBody>
      </p:sp>
    </p:spTree>
    <p:extLst>
      <p:ext uri="{BB962C8B-B14F-4D97-AF65-F5344CB8AC3E}">
        <p14:creationId xmlns:p14="http://schemas.microsoft.com/office/powerpoint/2010/main" val="416955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0FF4BF-1E4C-4C69-A9FC-A2E0208F4C95}" type="datetimeFigureOut">
              <a:rPr lang="ru-RU" smtClean="0"/>
              <a:t>15.09.2022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24849F-AEFA-4D64-B339-C7DB63002ADD}" type="slidenum">
              <a:rPr lang="ru-RU" smtClean="0"/>
              <a:t>‹#›</a:t>
            </a:fld>
            <a:endParaRPr lang="ru-RU"/>
          </a:p>
        </p:txBody>
      </p:sp>
    </p:spTree>
    <p:extLst>
      <p:ext uri="{BB962C8B-B14F-4D97-AF65-F5344CB8AC3E}">
        <p14:creationId xmlns:p14="http://schemas.microsoft.com/office/powerpoint/2010/main" val="2770555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0FF4BF-1E4C-4C69-A9FC-A2E0208F4C95}" type="datetimeFigureOut">
              <a:rPr lang="ru-RU" smtClean="0"/>
              <a:t>15.09.2022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24849F-AEFA-4D64-B339-C7DB63002ADD}" type="slidenum">
              <a:rPr lang="ru-RU" smtClean="0"/>
              <a:t>‹#›</a:t>
            </a:fld>
            <a:endParaRPr lang="ru-RU"/>
          </a:p>
        </p:txBody>
      </p:sp>
    </p:spTree>
    <p:extLst>
      <p:ext uri="{BB962C8B-B14F-4D97-AF65-F5344CB8AC3E}">
        <p14:creationId xmlns:p14="http://schemas.microsoft.com/office/powerpoint/2010/main" val="1445862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0FF4BF-1E4C-4C69-A9FC-A2E0208F4C95}" type="datetimeFigureOut">
              <a:rPr lang="ru-RU" smtClean="0"/>
              <a:t>15.09.2022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24849F-AEFA-4D64-B339-C7DB63002ADD}" type="slidenum">
              <a:rPr lang="ru-RU" smtClean="0"/>
              <a:t>‹#›</a:t>
            </a:fld>
            <a:endParaRPr lang="ru-RU"/>
          </a:p>
        </p:txBody>
      </p:sp>
    </p:spTree>
    <p:extLst>
      <p:ext uri="{BB962C8B-B14F-4D97-AF65-F5344CB8AC3E}">
        <p14:creationId xmlns:p14="http://schemas.microsoft.com/office/powerpoint/2010/main" val="4089577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60FF4BF-1E4C-4C69-A9FC-A2E0208F4C95}" type="datetimeFigureOut">
              <a:rPr lang="ru-RU" smtClean="0"/>
              <a:t>15.09.2022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24849F-AEFA-4D64-B339-C7DB63002ADD}" type="slidenum">
              <a:rPr lang="ru-RU" smtClean="0"/>
              <a:t>‹#›</a:t>
            </a:fld>
            <a:endParaRPr lang="ru-RU"/>
          </a:p>
        </p:txBody>
      </p:sp>
    </p:spTree>
    <p:extLst>
      <p:ext uri="{BB962C8B-B14F-4D97-AF65-F5344CB8AC3E}">
        <p14:creationId xmlns:p14="http://schemas.microsoft.com/office/powerpoint/2010/main" val="3421236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60FF4BF-1E4C-4C69-A9FC-A2E0208F4C95}" type="datetimeFigureOut">
              <a:rPr lang="ru-RU" smtClean="0"/>
              <a:t>15.09.2022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24849F-AEFA-4D64-B339-C7DB63002ADD}" type="slidenum">
              <a:rPr lang="ru-RU" smtClean="0"/>
              <a:t>‹#›</a:t>
            </a:fld>
            <a:endParaRPr lang="ru-RU"/>
          </a:p>
        </p:txBody>
      </p:sp>
    </p:spTree>
    <p:extLst>
      <p:ext uri="{BB962C8B-B14F-4D97-AF65-F5344CB8AC3E}">
        <p14:creationId xmlns:p14="http://schemas.microsoft.com/office/powerpoint/2010/main" val="199396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60FF4BF-1E4C-4C69-A9FC-A2E0208F4C95}" type="datetimeFigureOut">
              <a:rPr lang="ru-RU" smtClean="0"/>
              <a:t>15.09.2022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C24849F-AEFA-4D64-B339-C7DB63002ADD}" type="slidenum">
              <a:rPr lang="ru-RU" smtClean="0"/>
              <a:t>‹#›</a:t>
            </a:fld>
            <a:endParaRPr lang="ru-RU"/>
          </a:p>
        </p:txBody>
      </p:sp>
    </p:spTree>
    <p:extLst>
      <p:ext uri="{BB962C8B-B14F-4D97-AF65-F5344CB8AC3E}">
        <p14:creationId xmlns:p14="http://schemas.microsoft.com/office/powerpoint/2010/main" val="1800689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60FF4BF-1E4C-4C69-A9FC-A2E0208F4C95}" type="datetimeFigureOut">
              <a:rPr lang="ru-RU" smtClean="0"/>
              <a:t>15.09.2022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C24849F-AEFA-4D64-B339-C7DB63002ADD}" type="slidenum">
              <a:rPr lang="ru-RU" smtClean="0"/>
              <a:t>‹#›</a:t>
            </a:fld>
            <a:endParaRPr lang="ru-RU"/>
          </a:p>
        </p:txBody>
      </p:sp>
    </p:spTree>
    <p:extLst>
      <p:ext uri="{BB962C8B-B14F-4D97-AF65-F5344CB8AC3E}">
        <p14:creationId xmlns:p14="http://schemas.microsoft.com/office/powerpoint/2010/main" val="228226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0FF4BF-1E4C-4C69-A9FC-A2E0208F4C95}" type="datetimeFigureOut">
              <a:rPr lang="ru-RU" smtClean="0"/>
              <a:t>15.09.2022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C24849F-AEFA-4D64-B339-C7DB63002ADD}" type="slidenum">
              <a:rPr lang="ru-RU" smtClean="0"/>
              <a:t>‹#›</a:t>
            </a:fld>
            <a:endParaRPr lang="ru-RU"/>
          </a:p>
        </p:txBody>
      </p:sp>
    </p:spTree>
    <p:extLst>
      <p:ext uri="{BB962C8B-B14F-4D97-AF65-F5344CB8AC3E}">
        <p14:creationId xmlns:p14="http://schemas.microsoft.com/office/powerpoint/2010/main" val="3880403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60FF4BF-1E4C-4C69-A9FC-A2E0208F4C95}" type="datetimeFigureOut">
              <a:rPr lang="ru-RU" smtClean="0"/>
              <a:t>15.09.2022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24849F-AEFA-4D64-B339-C7DB63002ADD}" type="slidenum">
              <a:rPr lang="ru-RU" smtClean="0"/>
              <a:t>‹#›</a:t>
            </a:fld>
            <a:endParaRPr lang="ru-RU"/>
          </a:p>
        </p:txBody>
      </p:sp>
    </p:spTree>
    <p:extLst>
      <p:ext uri="{BB962C8B-B14F-4D97-AF65-F5344CB8AC3E}">
        <p14:creationId xmlns:p14="http://schemas.microsoft.com/office/powerpoint/2010/main" val="2728231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60FF4BF-1E4C-4C69-A9FC-A2E0208F4C95}" type="datetimeFigureOut">
              <a:rPr lang="ru-RU" smtClean="0"/>
              <a:t>15.09.2022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24849F-AEFA-4D64-B339-C7DB63002ADD}" type="slidenum">
              <a:rPr lang="ru-RU" smtClean="0"/>
              <a:t>‹#›</a:t>
            </a:fld>
            <a:endParaRPr lang="ru-RU"/>
          </a:p>
        </p:txBody>
      </p:sp>
    </p:spTree>
    <p:extLst>
      <p:ext uri="{BB962C8B-B14F-4D97-AF65-F5344CB8AC3E}">
        <p14:creationId xmlns:p14="http://schemas.microsoft.com/office/powerpoint/2010/main" val="1377799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FF4BF-1E4C-4C69-A9FC-A2E0208F4C95}" type="datetimeFigureOut">
              <a:rPr lang="ru-RU" smtClean="0"/>
              <a:t>15.09.2022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24849F-AEFA-4D64-B339-C7DB63002ADD}" type="slidenum">
              <a:rPr lang="ru-RU" smtClean="0"/>
              <a:t>‹#›</a:t>
            </a:fld>
            <a:endParaRPr lang="ru-RU"/>
          </a:p>
        </p:txBody>
      </p:sp>
    </p:spTree>
    <p:extLst>
      <p:ext uri="{BB962C8B-B14F-4D97-AF65-F5344CB8AC3E}">
        <p14:creationId xmlns:p14="http://schemas.microsoft.com/office/powerpoint/2010/main" val="4291162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jpeg"/><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Объект 7"/>
          <p:cNvGraphicFramePr>
            <a:graphicFrameLocks noChangeAspect="1"/>
          </p:cNvGraphicFramePr>
          <p:nvPr>
            <p:extLst>
              <p:ext uri="{D42A27DB-BD31-4B8C-83A1-F6EECF244321}">
                <p14:modId xmlns:p14="http://schemas.microsoft.com/office/powerpoint/2010/main" val="1938339927"/>
              </p:ext>
            </p:extLst>
          </p:nvPr>
        </p:nvGraphicFramePr>
        <p:xfrm>
          <a:off x="0" y="-784860"/>
          <a:ext cx="12192000" cy="7642860"/>
        </p:xfrm>
        <a:graphic>
          <a:graphicData uri="http://schemas.openxmlformats.org/presentationml/2006/ole">
            <mc:AlternateContent xmlns:mc="http://schemas.openxmlformats.org/markup-compatibility/2006">
              <mc:Choice xmlns:v="urn:schemas-microsoft-com:vml" Requires="v">
                <p:oleObj spid="_x0000_s2064" name="Image" r:id="rId3" imgW="20317320" imgH="12736440" progId="Photoshop.Image.13">
                  <p:embed/>
                </p:oleObj>
              </mc:Choice>
              <mc:Fallback>
                <p:oleObj name="Image" r:id="rId3" imgW="20317320" imgH="12736440" progId="Photoshop.Image.13">
                  <p:embed/>
                  <p:pic>
                    <p:nvPicPr>
                      <p:cNvPr id="0" name=""/>
                      <p:cNvPicPr/>
                      <p:nvPr/>
                    </p:nvPicPr>
                    <p:blipFill>
                      <a:blip r:embed="rId4"/>
                      <a:stretch>
                        <a:fillRect/>
                      </a:stretch>
                    </p:blipFill>
                    <p:spPr>
                      <a:xfrm>
                        <a:off x="0" y="-784860"/>
                        <a:ext cx="12192000" cy="7642860"/>
                      </a:xfrm>
                      <a:prstGeom prst="rect">
                        <a:avLst/>
                      </a:prstGeom>
                    </p:spPr>
                  </p:pic>
                </p:oleObj>
              </mc:Fallback>
            </mc:AlternateContent>
          </a:graphicData>
        </a:graphic>
      </p:graphicFrame>
      <p:sp>
        <p:nvSpPr>
          <p:cNvPr id="12" name="TextBox 11"/>
          <p:cNvSpPr txBox="1"/>
          <p:nvPr/>
        </p:nvSpPr>
        <p:spPr>
          <a:xfrm>
            <a:off x="4028159" y="448236"/>
            <a:ext cx="7562093" cy="2677656"/>
          </a:xfrm>
          <a:prstGeom prst="rect">
            <a:avLst/>
          </a:prstGeom>
          <a:noFill/>
        </p:spPr>
        <p:txBody>
          <a:bodyPr wrap="square" rtlCol="0">
            <a:spAutoFit/>
          </a:bodyPr>
          <a:lstStyle/>
          <a:p>
            <a:pPr algn="ctr"/>
            <a:r>
              <a:rPr lang="ru-RU" sz="5600" b="1" dirty="0">
                <a:solidFill>
                  <a:srgbClr val="FFFF99"/>
                </a:solidFill>
                <a:latin typeface="Arial Narrow" panose="020B0606020202030204" pitchFamily="34" charset="0"/>
              </a:rPr>
              <a:t>УРОКИ </a:t>
            </a:r>
            <a:r>
              <a:rPr lang="ru-RU" sz="5600" b="1" dirty="0" smtClean="0">
                <a:solidFill>
                  <a:srgbClr val="FFFF99"/>
                </a:solidFill>
                <a:latin typeface="Arial Narrow" panose="020B0606020202030204" pitchFamily="34" charset="0"/>
              </a:rPr>
              <a:t>ПРЕПОДОБНОГО </a:t>
            </a:r>
            <a:r>
              <a:rPr lang="ru-RU" sz="5600" b="1" dirty="0">
                <a:solidFill>
                  <a:srgbClr val="FFFF99"/>
                </a:solidFill>
                <a:latin typeface="Arial Narrow" panose="020B0606020202030204" pitchFamily="34" charset="0"/>
              </a:rPr>
              <a:t>СЕРГИЯ </a:t>
            </a:r>
            <a:endParaRPr lang="en-US" sz="5600" b="1" dirty="0" smtClean="0">
              <a:solidFill>
                <a:srgbClr val="FFFF99"/>
              </a:solidFill>
              <a:latin typeface="Arial Narrow" panose="020B0606020202030204" pitchFamily="34" charset="0"/>
            </a:endParaRPr>
          </a:p>
          <a:p>
            <a:pPr algn="ctr"/>
            <a:r>
              <a:rPr lang="ru-RU" sz="5600" b="1" dirty="0" smtClean="0">
                <a:solidFill>
                  <a:srgbClr val="FFFF99"/>
                </a:solidFill>
                <a:latin typeface="Arial Narrow" panose="020B0606020202030204" pitchFamily="34" charset="0"/>
              </a:rPr>
              <a:t>РАДОНЕЖСКОГО</a:t>
            </a:r>
            <a:endParaRPr lang="ru-RU" sz="5600" dirty="0">
              <a:solidFill>
                <a:srgbClr val="FFFF99"/>
              </a:solidFill>
            </a:endParaRPr>
          </a:p>
        </p:txBody>
      </p:sp>
      <p:pic>
        <p:nvPicPr>
          <p:cNvPr id="2050" name="Picture 2" descr="https://i.pinimg.com/736x/80/c4/b2/80c4b25c18b6492a89e6d40869637ba0--d-ico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192" y="304813"/>
            <a:ext cx="2838730" cy="3490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242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3808" y="213086"/>
            <a:ext cx="8588192" cy="6395597"/>
          </a:xfrm>
          <a:prstGeom prst="rect">
            <a:avLst/>
          </a:prstGeom>
          <a:noFill/>
        </p:spPr>
        <p:txBody>
          <a:bodyPr wrap="square" rtlCol="0">
            <a:spAutoFit/>
          </a:bodyPr>
          <a:lstStyle/>
          <a:p>
            <a:pPr algn="ctr">
              <a:spcAft>
                <a:spcPts val="1200"/>
              </a:spcAft>
            </a:pPr>
            <a:r>
              <a:rPr lang="ru-RU" sz="3600" b="1" dirty="0" smtClean="0">
                <a:solidFill>
                  <a:srgbClr val="C00000"/>
                </a:solidFill>
                <a:latin typeface="Arial" panose="020B0604020202020204" pitchFamily="34" charset="0"/>
                <a:cs typeface="Arial" panose="020B0604020202020204" pitchFamily="34" charset="0"/>
              </a:rPr>
              <a:t>Третий </a:t>
            </a:r>
            <a:r>
              <a:rPr lang="ru-RU" sz="3600" b="1" dirty="0">
                <a:solidFill>
                  <a:srgbClr val="C00000"/>
                </a:solidFill>
                <a:latin typeface="Arial" panose="020B0604020202020204" pitchFamily="34" charset="0"/>
                <a:cs typeface="Arial" panose="020B0604020202020204" pitchFamily="34" charset="0"/>
              </a:rPr>
              <a:t>урок – </a:t>
            </a:r>
            <a:r>
              <a:rPr lang="ru-RU" sz="3600" b="1" dirty="0" smtClean="0">
                <a:solidFill>
                  <a:srgbClr val="C00000"/>
                </a:solidFill>
                <a:latin typeface="Arial" panose="020B0604020202020204" pitchFamily="34" charset="0"/>
                <a:cs typeface="Arial" panose="020B0604020202020204" pitchFamily="34" charset="0"/>
              </a:rPr>
              <a:t/>
            </a:r>
            <a:br>
              <a:rPr lang="ru-RU" sz="3600" b="1" dirty="0" smtClean="0">
                <a:solidFill>
                  <a:srgbClr val="C00000"/>
                </a:solidFill>
                <a:latin typeface="Arial" panose="020B0604020202020204" pitchFamily="34" charset="0"/>
                <a:cs typeface="Arial" panose="020B0604020202020204" pitchFamily="34" charset="0"/>
              </a:rPr>
            </a:br>
            <a:r>
              <a:rPr lang="ru-RU" sz="3600" b="1" dirty="0" smtClean="0">
                <a:solidFill>
                  <a:srgbClr val="C00000"/>
                </a:solidFill>
                <a:latin typeface="Arial" panose="020B0604020202020204" pitchFamily="34" charset="0"/>
                <a:cs typeface="Arial" panose="020B0604020202020204" pitchFamily="34" charset="0"/>
              </a:rPr>
              <a:t>УРОК ТЕРПЕНИЯ</a:t>
            </a:r>
            <a:endParaRPr lang="ru-RU" sz="3200" dirty="0">
              <a:solidFill>
                <a:srgbClr val="C00000"/>
              </a:solidFill>
              <a:latin typeface="Arial" panose="020B0604020202020204" pitchFamily="34" charset="0"/>
              <a:cs typeface="Arial" panose="020B0604020202020204" pitchFamily="34" charset="0"/>
            </a:endParaRPr>
          </a:p>
          <a:p>
            <a:pPr>
              <a:lnSpc>
                <a:spcPct val="90000"/>
              </a:lnSpc>
            </a:pPr>
            <a:r>
              <a:rPr lang="ru-RU" sz="2600" b="1" dirty="0">
                <a:solidFill>
                  <a:srgbClr val="006600"/>
                </a:solidFill>
                <a:latin typeface="Arial" panose="020B0604020202020204" pitchFamily="34" charset="0"/>
                <a:cs typeface="Arial" panose="020B0604020202020204" pitchFamily="34" charset="0"/>
              </a:rPr>
              <a:t>Урок</a:t>
            </a:r>
            <a:r>
              <a:rPr lang="ru-RU" sz="2600" b="1" i="1" dirty="0">
                <a:solidFill>
                  <a:srgbClr val="006600"/>
                </a:solidFill>
                <a:latin typeface="Arial" panose="020B0604020202020204" pitchFamily="34" charset="0"/>
                <a:cs typeface="Arial" panose="020B0604020202020204" pitchFamily="34" charset="0"/>
              </a:rPr>
              <a:t> </a:t>
            </a:r>
            <a:r>
              <a:rPr lang="ru-RU" sz="2600" b="1" dirty="0">
                <a:solidFill>
                  <a:srgbClr val="006600"/>
                </a:solidFill>
                <a:latin typeface="Arial" panose="020B0604020202020204" pitchFamily="34" charset="0"/>
                <a:cs typeface="Arial" panose="020B0604020202020204" pitchFamily="34" charset="0"/>
              </a:rPr>
              <a:t>терпения мы видим в преодолении всех скорбных и трудных обстоятельств пустынножительства во имя желания послужить Богу. Оставшись один после ухода из пустыни старшего брата Стефана в Москву, юный Варфоломей претерпевал все трудности пустынножительства: зной, стужу, голод, страх </a:t>
            </a:r>
            <a:r>
              <a:rPr lang="ru-RU" sz="2600" b="1" dirty="0" smtClean="0">
                <a:solidFill>
                  <a:srgbClr val="006600"/>
                </a:solidFill>
                <a:latin typeface="Arial" panose="020B0604020202020204" pitchFamily="34" charset="0"/>
                <a:cs typeface="Arial" panose="020B0604020202020204" pitchFamily="34" charset="0"/>
              </a:rPr>
              <a:t/>
            </a:r>
            <a:br>
              <a:rPr lang="ru-RU" sz="2600" b="1" dirty="0" smtClean="0">
                <a:solidFill>
                  <a:srgbClr val="006600"/>
                </a:solidFill>
                <a:latin typeface="Arial" panose="020B0604020202020204" pitchFamily="34" charset="0"/>
                <a:cs typeface="Arial" panose="020B0604020202020204" pitchFamily="34" charset="0"/>
              </a:rPr>
            </a:br>
            <a:r>
              <a:rPr lang="ru-RU" sz="2600" b="1" dirty="0" smtClean="0">
                <a:solidFill>
                  <a:srgbClr val="006600"/>
                </a:solidFill>
                <a:latin typeface="Arial" panose="020B0604020202020204" pitchFamily="34" charset="0"/>
                <a:cs typeface="Arial" panose="020B0604020202020204" pitchFamily="34" charset="0"/>
              </a:rPr>
              <a:t>от </a:t>
            </a:r>
            <a:r>
              <a:rPr lang="ru-RU" sz="2600" b="1" dirty="0">
                <a:solidFill>
                  <a:srgbClr val="006600"/>
                </a:solidFill>
                <a:latin typeface="Arial" panose="020B0604020202020204" pitchFamily="34" charset="0"/>
                <a:cs typeface="Arial" panose="020B0604020202020204" pitchFamily="34" charset="0"/>
              </a:rPr>
              <a:t>диких зверей и темной силы. Но пламенная любовь к Богу преодолела все испытания </a:t>
            </a:r>
            <a:r>
              <a:rPr lang="ru-RU" sz="2600" b="1" dirty="0" smtClean="0">
                <a:solidFill>
                  <a:srgbClr val="006600"/>
                </a:solidFill>
                <a:latin typeface="Arial" panose="020B0604020202020204" pitchFamily="34" charset="0"/>
                <a:cs typeface="Arial" panose="020B0604020202020204" pitchFamily="34" charset="0"/>
              </a:rPr>
              <a:t>— </a:t>
            </a:r>
            <a:r>
              <a:rPr lang="ru-RU" sz="2600" b="1" dirty="0">
                <a:solidFill>
                  <a:srgbClr val="006600"/>
                </a:solidFill>
                <a:latin typeface="Arial" panose="020B0604020202020204" pitchFamily="34" charset="0"/>
                <a:cs typeface="Arial" panose="020B0604020202020204" pitchFamily="34" charset="0"/>
              </a:rPr>
              <a:t>и, укрепившись духовно, Варфоломей принял монашеский постриг и стал именоваться Сергием. А вскоре Господь послал ему сподвижников </a:t>
            </a:r>
            <a:r>
              <a:rPr lang="ru-RU" sz="2600" b="1" dirty="0" smtClean="0">
                <a:solidFill>
                  <a:srgbClr val="006600"/>
                </a:solidFill>
                <a:latin typeface="Arial" panose="020B0604020202020204" pitchFamily="34" charset="0"/>
                <a:cs typeface="Arial" panose="020B0604020202020204" pitchFamily="34" charset="0"/>
              </a:rPr>
              <a:t>— </a:t>
            </a:r>
            <a:r>
              <a:rPr lang="ru-RU" sz="2600" b="1" dirty="0">
                <a:solidFill>
                  <a:srgbClr val="006600"/>
                </a:solidFill>
                <a:latin typeface="Arial" panose="020B0604020202020204" pitchFamily="34" charset="0"/>
                <a:cs typeface="Arial" panose="020B0604020202020204" pitchFamily="34" charset="0"/>
              </a:rPr>
              <a:t>новых насельников его обители, желающих жить и спасаться вместе с ним.</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72" y="0"/>
            <a:ext cx="3214985" cy="6858000"/>
          </a:xfrm>
          <a:prstGeom prst="rect">
            <a:avLst/>
          </a:prstGeom>
        </p:spPr>
      </p:pic>
    </p:spTree>
    <p:extLst>
      <p:ext uri="{BB962C8B-B14F-4D97-AF65-F5344CB8AC3E}">
        <p14:creationId xmlns:p14="http://schemas.microsoft.com/office/powerpoint/2010/main" val="1236760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68232" y="4166964"/>
            <a:ext cx="4064004" cy="2308324"/>
          </a:xfrm>
          <a:prstGeom prst="rect">
            <a:avLst/>
          </a:prstGeom>
          <a:noFill/>
        </p:spPr>
        <p:txBody>
          <a:bodyPr wrap="square" rtlCol="0">
            <a:spAutoFit/>
          </a:bodyPr>
          <a:lstStyle/>
          <a:p>
            <a:r>
              <a:rPr lang="ru-RU" sz="2400" b="1" dirty="0" smtClean="0">
                <a:solidFill>
                  <a:srgbClr val="006600"/>
                </a:solidFill>
                <a:latin typeface="Arial" panose="020B0604020202020204" pitchFamily="34" charset="0"/>
                <a:cs typeface="Arial" panose="020B0604020202020204" pitchFamily="34" charset="0"/>
              </a:rPr>
              <a:t>Преподобный Сергий терпит нападения зверей и демонов. </a:t>
            </a:r>
          </a:p>
          <a:p>
            <a:r>
              <a:rPr lang="ru-RU" sz="2400" b="1" dirty="0" smtClean="0">
                <a:solidFill>
                  <a:srgbClr val="006600"/>
                </a:solidFill>
                <a:latin typeface="Arial" panose="020B0604020202020204" pitchFamily="34" charset="0"/>
                <a:cs typeface="Arial" panose="020B0604020202020204" pitchFamily="34" charset="0"/>
              </a:rPr>
              <a:t>Миниатюра Жития Преподобного Сергия. </a:t>
            </a:r>
            <a:r>
              <a:rPr lang="en-US" sz="2400" b="1" dirty="0" smtClean="0">
                <a:solidFill>
                  <a:srgbClr val="006600"/>
                </a:solidFill>
                <a:latin typeface="Arial" panose="020B0604020202020204" pitchFamily="34" charset="0"/>
                <a:cs typeface="Arial" panose="020B0604020202020204" pitchFamily="34" charset="0"/>
              </a:rPr>
              <a:t>XVI </a:t>
            </a:r>
            <a:r>
              <a:rPr lang="ru-RU" sz="2400" b="1" dirty="0" smtClean="0">
                <a:solidFill>
                  <a:srgbClr val="006600"/>
                </a:solidFill>
                <a:latin typeface="Arial" panose="020B0604020202020204" pitchFamily="34" charset="0"/>
                <a:cs typeface="Arial" panose="020B0604020202020204" pitchFamily="34" charset="0"/>
              </a:rPr>
              <a:t>в.</a:t>
            </a:r>
            <a:endParaRPr lang="ru-RU" sz="2400" b="1" dirty="0">
              <a:solidFill>
                <a:srgbClr val="006600"/>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229" y="0"/>
            <a:ext cx="7105650" cy="6858000"/>
          </a:xfrm>
          <a:prstGeom prst="rect">
            <a:avLst/>
          </a:prstGeom>
        </p:spPr>
      </p:pic>
    </p:spTree>
    <p:extLst>
      <p:ext uri="{BB962C8B-B14F-4D97-AF65-F5344CB8AC3E}">
        <p14:creationId xmlns:p14="http://schemas.microsoft.com/office/powerpoint/2010/main" val="4003036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3808" y="213086"/>
            <a:ext cx="8474636" cy="6524863"/>
          </a:xfrm>
          <a:prstGeom prst="rect">
            <a:avLst/>
          </a:prstGeom>
          <a:noFill/>
        </p:spPr>
        <p:txBody>
          <a:bodyPr wrap="square" rtlCol="0">
            <a:spAutoFit/>
          </a:bodyPr>
          <a:lstStyle/>
          <a:p>
            <a:pPr algn="ctr">
              <a:spcAft>
                <a:spcPts val="1200"/>
              </a:spcAft>
            </a:pPr>
            <a:r>
              <a:rPr lang="ru-RU" sz="3600" b="1" dirty="0" smtClean="0">
                <a:solidFill>
                  <a:srgbClr val="C00000"/>
                </a:solidFill>
                <a:latin typeface="Arial" panose="020B0604020202020204" pitchFamily="34" charset="0"/>
                <a:cs typeface="Arial" panose="020B0604020202020204" pitchFamily="34" charset="0"/>
              </a:rPr>
              <a:t>Четвертый </a:t>
            </a:r>
            <a:r>
              <a:rPr lang="ru-RU" sz="3600" b="1" dirty="0">
                <a:solidFill>
                  <a:srgbClr val="C00000"/>
                </a:solidFill>
                <a:latin typeface="Arial" panose="020B0604020202020204" pitchFamily="34" charset="0"/>
                <a:cs typeface="Arial" panose="020B0604020202020204" pitchFamily="34" charset="0"/>
              </a:rPr>
              <a:t>урок – </a:t>
            </a:r>
            <a:r>
              <a:rPr lang="ru-RU" sz="3600" b="1" dirty="0" smtClean="0">
                <a:solidFill>
                  <a:srgbClr val="C00000"/>
                </a:solidFill>
                <a:latin typeface="Arial" panose="020B0604020202020204" pitchFamily="34" charset="0"/>
                <a:cs typeface="Arial" panose="020B0604020202020204" pitchFamily="34" charset="0"/>
              </a:rPr>
              <a:t/>
            </a:r>
            <a:br>
              <a:rPr lang="ru-RU" sz="3600" b="1" dirty="0" smtClean="0">
                <a:solidFill>
                  <a:srgbClr val="C00000"/>
                </a:solidFill>
                <a:latin typeface="Arial" panose="020B0604020202020204" pitchFamily="34" charset="0"/>
                <a:cs typeface="Arial" panose="020B0604020202020204" pitchFamily="34" charset="0"/>
              </a:rPr>
            </a:br>
            <a:r>
              <a:rPr lang="ru-RU" sz="3600" b="1" dirty="0" smtClean="0">
                <a:solidFill>
                  <a:srgbClr val="C00000"/>
                </a:solidFill>
                <a:latin typeface="Arial" panose="020B0604020202020204" pitchFamily="34" charset="0"/>
                <a:cs typeface="Arial" panose="020B0604020202020204" pitchFamily="34" charset="0"/>
              </a:rPr>
              <a:t>УРОК ТРУДОЛЮБИЯ</a:t>
            </a:r>
            <a:endParaRPr lang="ru-RU" sz="3200" dirty="0">
              <a:solidFill>
                <a:srgbClr val="C00000"/>
              </a:solidFill>
              <a:latin typeface="Arial" panose="020B0604020202020204" pitchFamily="34" charset="0"/>
              <a:cs typeface="Arial" panose="020B0604020202020204" pitchFamily="34" charset="0"/>
            </a:endParaRPr>
          </a:p>
          <a:p>
            <a:r>
              <a:rPr lang="ru-RU" sz="2800" b="1" dirty="0">
                <a:solidFill>
                  <a:srgbClr val="006600"/>
                </a:solidFill>
                <a:latin typeface="Arial" panose="020B0604020202020204" pitchFamily="34" charset="0"/>
                <a:cs typeface="Arial" panose="020B0604020202020204" pitchFamily="34" charset="0"/>
              </a:rPr>
              <a:t>Урок трудолюбия – во всей жизни Преподобного, как в период пребывания с братом Стефаном в лесу, так и в последующее время – будучи уже игуменом основанного им монастыря.</a:t>
            </a:r>
          </a:p>
          <a:p>
            <a:r>
              <a:rPr lang="ru-RU" sz="2800" b="1" dirty="0">
                <a:solidFill>
                  <a:srgbClr val="006600"/>
                </a:solidFill>
                <a:latin typeface="Arial" panose="020B0604020202020204" pitchFamily="34" charset="0"/>
                <a:cs typeface="Arial" panose="020B0604020202020204" pitchFamily="34" charset="0"/>
              </a:rPr>
              <a:t>Сын ростовского боярина, Варфоломей с детства был научен плотницкому ремеслу. Будучи игуменом монастыря, он трудился больше всех и служил всем: носил для братии воду с дальнего источника, рубил дрова, шил одежду и обувь, пек хлеб, возводил монастырские постройки.</a:t>
            </a:r>
            <a:endParaRPr lang="ru-RU" sz="2600" b="1" dirty="0">
              <a:solidFill>
                <a:srgbClr val="006600"/>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72" y="0"/>
            <a:ext cx="3214985" cy="6858000"/>
          </a:xfrm>
          <a:prstGeom prst="rect">
            <a:avLst/>
          </a:prstGeom>
        </p:spPr>
      </p:pic>
    </p:spTree>
    <p:extLst>
      <p:ext uri="{BB962C8B-B14F-4D97-AF65-F5344CB8AC3E}">
        <p14:creationId xmlns:p14="http://schemas.microsoft.com/office/powerpoint/2010/main" val="2780039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68232" y="4166964"/>
            <a:ext cx="4064004" cy="2308324"/>
          </a:xfrm>
          <a:prstGeom prst="rect">
            <a:avLst/>
          </a:prstGeom>
          <a:noFill/>
        </p:spPr>
        <p:txBody>
          <a:bodyPr wrap="square" rtlCol="0">
            <a:spAutoFit/>
          </a:bodyPr>
          <a:lstStyle/>
          <a:p>
            <a:r>
              <a:rPr lang="ru-RU" sz="2400" b="1" dirty="0" smtClean="0">
                <a:solidFill>
                  <a:srgbClr val="006600"/>
                </a:solidFill>
                <a:latin typeface="Arial" panose="020B0604020202020204" pitchFamily="34" charset="0"/>
                <a:cs typeface="Arial" panose="020B0604020202020204" pitchFamily="34" charset="0"/>
              </a:rPr>
              <a:t>Варфоломей с братом Стефаном строят церковь в лесу. </a:t>
            </a:r>
          </a:p>
          <a:p>
            <a:r>
              <a:rPr lang="ru-RU" sz="2400" b="1" dirty="0" smtClean="0">
                <a:solidFill>
                  <a:srgbClr val="006600"/>
                </a:solidFill>
                <a:latin typeface="Arial" panose="020B0604020202020204" pitchFamily="34" charset="0"/>
                <a:cs typeface="Arial" panose="020B0604020202020204" pitchFamily="34" charset="0"/>
              </a:rPr>
              <a:t>Миниатюра Жития Преподобного Сергия. </a:t>
            </a:r>
            <a:r>
              <a:rPr lang="en-US" sz="2400" b="1" dirty="0" smtClean="0">
                <a:solidFill>
                  <a:srgbClr val="006600"/>
                </a:solidFill>
                <a:latin typeface="Arial" panose="020B0604020202020204" pitchFamily="34" charset="0"/>
                <a:cs typeface="Arial" panose="020B0604020202020204" pitchFamily="34" charset="0"/>
              </a:rPr>
              <a:t>XVI </a:t>
            </a:r>
            <a:r>
              <a:rPr lang="ru-RU" sz="2400" b="1" dirty="0" smtClean="0">
                <a:solidFill>
                  <a:srgbClr val="006600"/>
                </a:solidFill>
                <a:latin typeface="Arial" panose="020B0604020202020204" pitchFamily="34" charset="0"/>
                <a:cs typeface="Arial" panose="020B0604020202020204" pitchFamily="34" charset="0"/>
              </a:rPr>
              <a:t>в.</a:t>
            </a:r>
            <a:endParaRPr lang="ru-RU" sz="2400" b="1" dirty="0">
              <a:solidFill>
                <a:srgbClr val="006600"/>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112" y="0"/>
            <a:ext cx="6600825" cy="6858000"/>
          </a:xfrm>
          <a:prstGeom prst="rect">
            <a:avLst/>
          </a:prstGeom>
        </p:spPr>
      </p:pic>
    </p:spTree>
    <p:extLst>
      <p:ext uri="{BB962C8B-B14F-4D97-AF65-F5344CB8AC3E}">
        <p14:creationId xmlns:p14="http://schemas.microsoft.com/office/powerpoint/2010/main" val="4173072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68232" y="4166964"/>
            <a:ext cx="4064004" cy="1938992"/>
          </a:xfrm>
          <a:prstGeom prst="rect">
            <a:avLst/>
          </a:prstGeom>
          <a:noFill/>
        </p:spPr>
        <p:txBody>
          <a:bodyPr wrap="square" rtlCol="0">
            <a:spAutoFit/>
          </a:bodyPr>
          <a:lstStyle/>
          <a:p>
            <a:r>
              <a:rPr lang="ru-RU" sz="2400" b="1" dirty="0" smtClean="0">
                <a:solidFill>
                  <a:srgbClr val="006600"/>
                </a:solidFill>
                <a:latin typeface="Arial" panose="020B0604020202020204" pitchFamily="34" charset="0"/>
                <a:cs typeface="Arial" panose="020B0604020202020204" pitchFamily="34" charset="0"/>
              </a:rPr>
              <a:t>Труды Преподобного Сергия. </a:t>
            </a:r>
          </a:p>
          <a:p>
            <a:r>
              <a:rPr lang="ru-RU" sz="2400" b="1" dirty="0" smtClean="0">
                <a:solidFill>
                  <a:srgbClr val="006600"/>
                </a:solidFill>
                <a:latin typeface="Arial" panose="020B0604020202020204" pitchFamily="34" charset="0"/>
                <a:cs typeface="Arial" panose="020B0604020202020204" pitchFamily="34" charset="0"/>
              </a:rPr>
              <a:t>Миниатюра Жития Преподобного Сергия. </a:t>
            </a:r>
            <a:r>
              <a:rPr lang="en-US" sz="2400" b="1" dirty="0" smtClean="0">
                <a:solidFill>
                  <a:srgbClr val="006600"/>
                </a:solidFill>
                <a:latin typeface="Arial" panose="020B0604020202020204" pitchFamily="34" charset="0"/>
                <a:cs typeface="Arial" panose="020B0604020202020204" pitchFamily="34" charset="0"/>
              </a:rPr>
              <a:t>XVI </a:t>
            </a:r>
            <a:r>
              <a:rPr lang="ru-RU" sz="2400" b="1" dirty="0" smtClean="0">
                <a:solidFill>
                  <a:srgbClr val="006600"/>
                </a:solidFill>
                <a:latin typeface="Arial" panose="020B0604020202020204" pitchFamily="34" charset="0"/>
                <a:cs typeface="Arial" panose="020B0604020202020204" pitchFamily="34" charset="0"/>
              </a:rPr>
              <a:t>в.</a:t>
            </a:r>
            <a:endParaRPr lang="ru-RU" sz="2400" b="1" dirty="0">
              <a:solidFill>
                <a:srgbClr val="006600"/>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945" y="0"/>
            <a:ext cx="7019925" cy="6858000"/>
          </a:xfrm>
          <a:prstGeom prst="rect">
            <a:avLst/>
          </a:prstGeom>
        </p:spPr>
      </p:pic>
    </p:spTree>
    <p:extLst>
      <p:ext uri="{BB962C8B-B14F-4D97-AF65-F5344CB8AC3E}">
        <p14:creationId xmlns:p14="http://schemas.microsoft.com/office/powerpoint/2010/main" val="1811458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396335"/>
            <a:ext cx="12192000" cy="461665"/>
          </a:xfrm>
          <a:prstGeom prst="rect">
            <a:avLst/>
          </a:prstGeom>
          <a:noFill/>
        </p:spPr>
        <p:txBody>
          <a:bodyPr wrap="square" rtlCol="0">
            <a:spAutoFit/>
          </a:bodyPr>
          <a:lstStyle/>
          <a:p>
            <a:pPr algn="ctr"/>
            <a:r>
              <a:rPr lang="ru-RU" sz="2400" b="1" dirty="0" smtClean="0">
                <a:solidFill>
                  <a:srgbClr val="006600"/>
                </a:solidFill>
                <a:latin typeface="Arial" panose="020B0604020202020204" pitchFamily="34" charset="0"/>
                <a:cs typeface="Arial" panose="020B0604020202020204" pitchFamily="34" charset="0"/>
              </a:rPr>
              <a:t>Труды Преподобного Сергия. Триптих. Художник М. Нестеров</a:t>
            </a:r>
            <a:endParaRPr lang="ru-RU" sz="2400" b="1" dirty="0">
              <a:solidFill>
                <a:srgbClr val="006600"/>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60"/>
            <a:ext cx="12192000" cy="6272075"/>
          </a:xfrm>
          <a:prstGeom prst="rect">
            <a:avLst/>
          </a:prstGeom>
        </p:spPr>
      </p:pic>
    </p:spTree>
    <p:extLst>
      <p:ext uri="{BB962C8B-B14F-4D97-AF65-F5344CB8AC3E}">
        <p14:creationId xmlns:p14="http://schemas.microsoft.com/office/powerpoint/2010/main" val="240376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3808" y="213086"/>
            <a:ext cx="8474636" cy="6589496"/>
          </a:xfrm>
          <a:prstGeom prst="rect">
            <a:avLst/>
          </a:prstGeom>
          <a:noFill/>
        </p:spPr>
        <p:txBody>
          <a:bodyPr wrap="square" rtlCol="0">
            <a:spAutoFit/>
          </a:bodyPr>
          <a:lstStyle/>
          <a:p>
            <a:pPr algn="ctr">
              <a:lnSpc>
                <a:spcPct val="90000"/>
              </a:lnSpc>
              <a:spcAft>
                <a:spcPts val="1200"/>
              </a:spcAft>
            </a:pPr>
            <a:r>
              <a:rPr lang="ru-RU" sz="3600" b="1" dirty="0" smtClean="0">
                <a:solidFill>
                  <a:srgbClr val="C00000"/>
                </a:solidFill>
                <a:latin typeface="Arial" panose="020B0604020202020204" pitchFamily="34" charset="0"/>
                <a:cs typeface="Arial" panose="020B0604020202020204" pitchFamily="34" charset="0"/>
              </a:rPr>
              <a:t>Пятый </a:t>
            </a:r>
            <a:r>
              <a:rPr lang="ru-RU" sz="3600" b="1" dirty="0">
                <a:solidFill>
                  <a:srgbClr val="C00000"/>
                </a:solidFill>
                <a:latin typeface="Arial" panose="020B0604020202020204" pitchFamily="34" charset="0"/>
                <a:cs typeface="Arial" panose="020B0604020202020204" pitchFamily="34" charset="0"/>
              </a:rPr>
              <a:t>урок – </a:t>
            </a:r>
            <a:r>
              <a:rPr lang="ru-RU" sz="3600" b="1" dirty="0" smtClean="0">
                <a:solidFill>
                  <a:srgbClr val="C00000"/>
                </a:solidFill>
                <a:latin typeface="Arial" panose="020B0604020202020204" pitchFamily="34" charset="0"/>
                <a:cs typeface="Arial" panose="020B0604020202020204" pitchFamily="34" charset="0"/>
              </a:rPr>
              <a:t/>
            </a:r>
            <a:br>
              <a:rPr lang="ru-RU" sz="3600" b="1" dirty="0" smtClean="0">
                <a:solidFill>
                  <a:srgbClr val="C00000"/>
                </a:solidFill>
                <a:latin typeface="Arial" panose="020B0604020202020204" pitchFamily="34" charset="0"/>
                <a:cs typeface="Arial" panose="020B0604020202020204" pitchFamily="34" charset="0"/>
              </a:rPr>
            </a:br>
            <a:r>
              <a:rPr lang="ru-RU" sz="3600" b="1" dirty="0" smtClean="0">
                <a:solidFill>
                  <a:srgbClr val="C00000"/>
                </a:solidFill>
                <a:latin typeface="Arial" panose="020B0604020202020204" pitchFamily="34" charset="0"/>
                <a:cs typeface="Arial" panose="020B0604020202020204" pitchFamily="34" charset="0"/>
              </a:rPr>
              <a:t>УРОК СКРОМНОСТИ, КРОТОСТИ, СМИРЕНИЯ</a:t>
            </a:r>
            <a:endParaRPr lang="ru-RU" sz="3200" dirty="0">
              <a:solidFill>
                <a:srgbClr val="C00000"/>
              </a:solidFill>
              <a:latin typeface="Arial" panose="020B0604020202020204" pitchFamily="34" charset="0"/>
              <a:cs typeface="Arial" panose="020B0604020202020204" pitchFamily="34" charset="0"/>
            </a:endParaRPr>
          </a:p>
          <a:p>
            <a:pPr>
              <a:lnSpc>
                <a:spcPct val="90000"/>
              </a:lnSpc>
            </a:pPr>
            <a:r>
              <a:rPr lang="ru-RU" sz="2600" b="1" dirty="0">
                <a:solidFill>
                  <a:srgbClr val="006600"/>
                </a:solidFill>
                <a:latin typeface="Arial" panose="020B0604020202020204" pitchFamily="34" charset="0"/>
                <a:cs typeface="Arial" panose="020B0604020202020204" pitchFamily="34" charset="0"/>
              </a:rPr>
              <a:t>Урок скромности, урок кротости и смирения, проявлялся также во всем – одежде, голосе, терпении, просьбах не рассказывать о чудесных случаях, совершённых по его молитвам. Будучи игуменом обители, Преподобный Сергий не выделялся среди братии: был одет в ветхие одежды, никогда не повышал голоса, был всегда терпелив и постоянен. Ученикам своим он не велел рассказывать о случаях чудесной помощи больным, об исцелениях и воскрешении из мертвых, происшедшим по его молитвам. В скромности он «Образом был своим ученикам», как мы поём в стихире Преподобному Сергию.</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72" y="0"/>
            <a:ext cx="3214985" cy="6858000"/>
          </a:xfrm>
          <a:prstGeom prst="rect">
            <a:avLst/>
          </a:prstGeom>
        </p:spPr>
      </p:pic>
    </p:spTree>
    <p:extLst>
      <p:ext uri="{BB962C8B-B14F-4D97-AF65-F5344CB8AC3E}">
        <p14:creationId xmlns:p14="http://schemas.microsoft.com/office/powerpoint/2010/main" val="708379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68232" y="3977493"/>
            <a:ext cx="4064004" cy="2677656"/>
          </a:xfrm>
          <a:prstGeom prst="rect">
            <a:avLst/>
          </a:prstGeom>
          <a:noFill/>
        </p:spPr>
        <p:txBody>
          <a:bodyPr wrap="square" rtlCol="0">
            <a:spAutoFit/>
          </a:bodyPr>
          <a:lstStyle/>
          <a:p>
            <a:r>
              <a:rPr lang="ru-RU" sz="2400" b="1" dirty="0" smtClean="0">
                <a:solidFill>
                  <a:srgbClr val="006600"/>
                </a:solidFill>
                <a:latin typeface="Arial" panose="020B0604020202020204" pitchFamily="34" charset="0"/>
                <a:cs typeface="Arial" panose="020B0604020202020204" pitchFamily="34" charset="0"/>
              </a:rPr>
              <a:t>Паломник, пришедший к  Преподобному Сергию, не признал его в трудящемся монахе. </a:t>
            </a:r>
          </a:p>
          <a:p>
            <a:r>
              <a:rPr lang="ru-RU" sz="2400" b="1" dirty="0" smtClean="0">
                <a:solidFill>
                  <a:srgbClr val="006600"/>
                </a:solidFill>
                <a:latin typeface="Arial" panose="020B0604020202020204" pitchFamily="34" charset="0"/>
                <a:cs typeface="Arial" panose="020B0604020202020204" pitchFamily="34" charset="0"/>
              </a:rPr>
              <a:t>Миниатюра Жития Преподобного Сергия. </a:t>
            </a:r>
            <a:r>
              <a:rPr lang="en-US" sz="2400" b="1" dirty="0" smtClean="0">
                <a:solidFill>
                  <a:srgbClr val="006600"/>
                </a:solidFill>
                <a:latin typeface="Arial" panose="020B0604020202020204" pitchFamily="34" charset="0"/>
                <a:cs typeface="Arial" panose="020B0604020202020204" pitchFamily="34" charset="0"/>
              </a:rPr>
              <a:t>XVI </a:t>
            </a:r>
            <a:r>
              <a:rPr lang="ru-RU" sz="2400" b="1" dirty="0" smtClean="0">
                <a:solidFill>
                  <a:srgbClr val="006600"/>
                </a:solidFill>
                <a:latin typeface="Arial" panose="020B0604020202020204" pitchFamily="34" charset="0"/>
                <a:cs typeface="Arial" panose="020B0604020202020204" pitchFamily="34" charset="0"/>
              </a:rPr>
              <a:t>в.</a:t>
            </a:r>
            <a:endParaRPr lang="ru-RU" sz="2400" b="1" dirty="0">
              <a:solidFill>
                <a:srgbClr val="006600"/>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718" y="0"/>
            <a:ext cx="6282328" cy="6858000"/>
          </a:xfrm>
          <a:prstGeom prst="rect">
            <a:avLst/>
          </a:prstGeom>
        </p:spPr>
      </p:pic>
    </p:spTree>
    <p:extLst>
      <p:ext uri="{BB962C8B-B14F-4D97-AF65-F5344CB8AC3E}">
        <p14:creationId xmlns:p14="http://schemas.microsoft.com/office/powerpoint/2010/main" val="305767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3808" y="213086"/>
            <a:ext cx="8474636" cy="5663089"/>
          </a:xfrm>
          <a:prstGeom prst="rect">
            <a:avLst/>
          </a:prstGeom>
          <a:noFill/>
        </p:spPr>
        <p:txBody>
          <a:bodyPr wrap="square" rtlCol="0">
            <a:spAutoFit/>
          </a:bodyPr>
          <a:lstStyle/>
          <a:p>
            <a:pPr algn="ctr">
              <a:spcAft>
                <a:spcPts val="1200"/>
              </a:spcAft>
            </a:pPr>
            <a:r>
              <a:rPr lang="ru-RU" sz="3600" b="1" dirty="0" smtClean="0">
                <a:solidFill>
                  <a:srgbClr val="C00000"/>
                </a:solidFill>
                <a:latin typeface="Arial" panose="020B0604020202020204" pitchFamily="34" charset="0"/>
                <a:cs typeface="Arial" panose="020B0604020202020204" pitchFamily="34" charset="0"/>
              </a:rPr>
              <a:t>Шестой </a:t>
            </a:r>
            <a:r>
              <a:rPr lang="ru-RU" sz="3600" b="1" dirty="0">
                <a:solidFill>
                  <a:srgbClr val="C00000"/>
                </a:solidFill>
                <a:latin typeface="Arial" panose="020B0604020202020204" pitchFamily="34" charset="0"/>
                <a:cs typeface="Arial" panose="020B0604020202020204" pitchFamily="34" charset="0"/>
              </a:rPr>
              <a:t>урок – </a:t>
            </a:r>
            <a:r>
              <a:rPr lang="ru-RU" sz="3600" b="1" dirty="0" smtClean="0">
                <a:solidFill>
                  <a:srgbClr val="C00000"/>
                </a:solidFill>
                <a:latin typeface="Arial" panose="020B0604020202020204" pitchFamily="34" charset="0"/>
                <a:cs typeface="Arial" panose="020B0604020202020204" pitchFamily="34" charset="0"/>
              </a:rPr>
              <a:t/>
            </a:r>
            <a:br>
              <a:rPr lang="ru-RU" sz="3600" b="1" dirty="0" smtClean="0">
                <a:solidFill>
                  <a:srgbClr val="C00000"/>
                </a:solidFill>
                <a:latin typeface="Arial" panose="020B0604020202020204" pitchFamily="34" charset="0"/>
                <a:cs typeface="Arial" panose="020B0604020202020204" pitchFamily="34" charset="0"/>
              </a:rPr>
            </a:br>
            <a:r>
              <a:rPr lang="ru-RU" sz="3600" b="1" dirty="0" smtClean="0">
                <a:solidFill>
                  <a:srgbClr val="C00000"/>
                </a:solidFill>
                <a:latin typeface="Arial" panose="020B0604020202020204" pitchFamily="34" charset="0"/>
                <a:cs typeface="Arial" panose="020B0604020202020204" pitchFamily="34" charset="0"/>
              </a:rPr>
              <a:t>УРОК ЛЮБВИ К ОТЕЧЕСТВУ</a:t>
            </a:r>
            <a:endParaRPr lang="ru-RU" sz="3200" dirty="0">
              <a:solidFill>
                <a:srgbClr val="C00000"/>
              </a:solidFill>
              <a:latin typeface="Arial" panose="020B0604020202020204" pitchFamily="34" charset="0"/>
              <a:cs typeface="Arial" panose="020B0604020202020204" pitchFamily="34" charset="0"/>
            </a:endParaRPr>
          </a:p>
          <a:p>
            <a:r>
              <a:rPr lang="ru-RU" sz="2800" b="1" dirty="0">
                <a:solidFill>
                  <a:srgbClr val="006600"/>
                </a:solidFill>
                <a:latin typeface="Arial" panose="020B0604020202020204" pitchFamily="34" charset="0"/>
                <a:cs typeface="Arial" panose="020B0604020202020204" pitchFamily="34" charset="0"/>
              </a:rPr>
              <a:t>История России хранит память о судьбоносном благословении Преподобного, данном великому князю Дмитрию Донскому на Куликовскую битву. Сила молитвы Преподобного Сергия переносила его на поле битвы, ему открывалась картина битвы, имена погибших, об упокоении душ которых он молил Бога. Он стал невидимым полководцем русского войска в этой жестокой сечи.</a:t>
            </a:r>
            <a:endParaRPr lang="ru-RU" sz="2600" b="1" dirty="0">
              <a:solidFill>
                <a:srgbClr val="006600"/>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72" y="0"/>
            <a:ext cx="3214985" cy="6858000"/>
          </a:xfrm>
          <a:prstGeom prst="rect">
            <a:avLst/>
          </a:prstGeom>
        </p:spPr>
      </p:pic>
    </p:spTree>
    <p:extLst>
      <p:ext uri="{BB962C8B-B14F-4D97-AF65-F5344CB8AC3E}">
        <p14:creationId xmlns:p14="http://schemas.microsoft.com/office/powerpoint/2010/main" val="2770659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51756" y="3582077"/>
            <a:ext cx="4064004" cy="3046988"/>
          </a:xfrm>
          <a:prstGeom prst="rect">
            <a:avLst/>
          </a:prstGeom>
          <a:noFill/>
        </p:spPr>
        <p:txBody>
          <a:bodyPr wrap="square" rtlCol="0">
            <a:spAutoFit/>
          </a:bodyPr>
          <a:lstStyle/>
          <a:p>
            <a:r>
              <a:rPr lang="ru-RU" sz="2400" b="1" dirty="0" smtClean="0">
                <a:solidFill>
                  <a:srgbClr val="006600"/>
                </a:solidFill>
                <a:latin typeface="Arial" panose="020B0604020202020204" pitchFamily="34" charset="0"/>
                <a:cs typeface="Arial" panose="020B0604020202020204" pitchFamily="34" charset="0"/>
              </a:rPr>
              <a:t>Князь Димитрий перед Куликовской битвой приезжает к  Преподобному Сергию, за благословением. </a:t>
            </a:r>
          </a:p>
          <a:p>
            <a:r>
              <a:rPr lang="ru-RU" sz="2400" b="1" dirty="0" smtClean="0">
                <a:solidFill>
                  <a:srgbClr val="006600"/>
                </a:solidFill>
                <a:latin typeface="Arial" panose="020B0604020202020204" pitchFamily="34" charset="0"/>
                <a:cs typeface="Arial" panose="020B0604020202020204" pitchFamily="34" charset="0"/>
              </a:rPr>
              <a:t>Миниатюра Жития Преподобного Сергия. </a:t>
            </a:r>
            <a:r>
              <a:rPr lang="en-US" sz="2400" b="1" dirty="0" smtClean="0">
                <a:solidFill>
                  <a:srgbClr val="006600"/>
                </a:solidFill>
                <a:latin typeface="Arial" panose="020B0604020202020204" pitchFamily="34" charset="0"/>
                <a:cs typeface="Arial" panose="020B0604020202020204" pitchFamily="34" charset="0"/>
              </a:rPr>
              <a:t>XVI </a:t>
            </a:r>
            <a:r>
              <a:rPr lang="ru-RU" sz="2400" b="1" dirty="0" smtClean="0">
                <a:solidFill>
                  <a:srgbClr val="006600"/>
                </a:solidFill>
                <a:latin typeface="Arial" panose="020B0604020202020204" pitchFamily="34" charset="0"/>
                <a:cs typeface="Arial" panose="020B0604020202020204" pitchFamily="34" charset="0"/>
              </a:rPr>
              <a:t>в.</a:t>
            </a:r>
            <a:endParaRPr lang="ru-RU" sz="2400" b="1" dirty="0">
              <a:solidFill>
                <a:srgbClr val="006600"/>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562" y="0"/>
            <a:ext cx="6392047" cy="6862627"/>
          </a:xfrm>
          <a:prstGeom prst="rect">
            <a:avLst/>
          </a:prstGeom>
        </p:spPr>
      </p:pic>
    </p:spTree>
    <p:extLst>
      <p:ext uri="{BB962C8B-B14F-4D97-AF65-F5344CB8AC3E}">
        <p14:creationId xmlns:p14="http://schemas.microsoft.com/office/powerpoint/2010/main" val="776870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7832" y="305302"/>
            <a:ext cx="8474636" cy="6173998"/>
          </a:xfrm>
          <a:prstGeom prst="rect">
            <a:avLst/>
          </a:prstGeom>
          <a:noFill/>
        </p:spPr>
        <p:txBody>
          <a:bodyPr wrap="square" rtlCol="0">
            <a:spAutoFit/>
          </a:bodyPr>
          <a:lstStyle/>
          <a:p>
            <a:pPr algn="ctr" fontAlgn="base">
              <a:lnSpc>
                <a:spcPct val="90000"/>
              </a:lnSpc>
              <a:spcAft>
                <a:spcPts val="1200"/>
              </a:spcAft>
            </a:pPr>
            <a:r>
              <a:rPr lang="ru-RU" sz="3600" b="1" dirty="0">
                <a:solidFill>
                  <a:srgbClr val="C00000"/>
                </a:solidFill>
                <a:latin typeface="Arial" panose="020B0604020202020204" pitchFamily="34" charset="0"/>
                <a:cs typeface="Arial" panose="020B0604020202020204" pitchFamily="34" charset="0"/>
              </a:rPr>
              <a:t>Духовное завещание </a:t>
            </a:r>
            <a:r>
              <a:rPr lang="ru-RU" sz="3600" b="1" dirty="0" smtClean="0">
                <a:solidFill>
                  <a:srgbClr val="C00000"/>
                </a:solidFill>
                <a:latin typeface="Arial" panose="020B0604020202020204" pitchFamily="34" charset="0"/>
                <a:cs typeface="Arial" panose="020B0604020202020204" pitchFamily="34" charset="0"/>
              </a:rPr>
              <a:t/>
            </a:r>
            <a:br>
              <a:rPr lang="ru-RU" sz="3600" b="1" dirty="0" smtClean="0">
                <a:solidFill>
                  <a:srgbClr val="C00000"/>
                </a:solidFill>
                <a:latin typeface="Arial" panose="020B0604020202020204" pitchFamily="34" charset="0"/>
                <a:cs typeface="Arial" panose="020B0604020202020204" pitchFamily="34" charset="0"/>
              </a:rPr>
            </a:br>
            <a:r>
              <a:rPr lang="ru-RU" sz="3600" b="1" dirty="0" smtClean="0">
                <a:solidFill>
                  <a:srgbClr val="C00000"/>
                </a:solidFill>
                <a:latin typeface="Arial" panose="020B0604020202020204" pitchFamily="34" charset="0"/>
                <a:cs typeface="Arial" panose="020B0604020202020204" pitchFamily="34" charset="0"/>
              </a:rPr>
              <a:t>Преподобного </a:t>
            </a:r>
            <a:r>
              <a:rPr lang="ru-RU" sz="3600" b="1" dirty="0">
                <a:solidFill>
                  <a:srgbClr val="C00000"/>
                </a:solidFill>
                <a:latin typeface="Arial" panose="020B0604020202020204" pitchFamily="34" charset="0"/>
                <a:cs typeface="Arial" panose="020B0604020202020204" pitchFamily="34" charset="0"/>
              </a:rPr>
              <a:t>Сергия Радонежского</a:t>
            </a:r>
            <a:endParaRPr lang="ru-RU" sz="3600" dirty="0">
              <a:solidFill>
                <a:srgbClr val="C00000"/>
              </a:solidFill>
              <a:latin typeface="Arial" panose="020B0604020202020204" pitchFamily="34" charset="0"/>
              <a:cs typeface="Arial" panose="020B0604020202020204" pitchFamily="34" charset="0"/>
            </a:endParaRPr>
          </a:p>
          <a:p>
            <a:r>
              <a:rPr lang="ru-RU" sz="3200" b="1" dirty="0">
                <a:solidFill>
                  <a:srgbClr val="006600"/>
                </a:solidFill>
                <a:latin typeface="Arial" panose="020B0604020202020204" pitchFamily="34" charset="0"/>
                <a:cs typeface="Arial" panose="020B0604020202020204" pitchFamily="34" charset="0"/>
              </a:rPr>
              <a:t>«Внимайте себе, братия, всех молю, прежде имейте страх Божий и чистоту душевную и телесную и любовь нелицемерную; к сим же и </a:t>
            </a:r>
            <a:r>
              <a:rPr lang="ru-RU" sz="3200" b="1" dirty="0" err="1">
                <a:solidFill>
                  <a:srgbClr val="006600"/>
                </a:solidFill>
                <a:latin typeface="Arial" panose="020B0604020202020204" pitchFamily="34" charset="0"/>
                <a:cs typeface="Arial" panose="020B0604020202020204" pitchFamily="34" charset="0"/>
              </a:rPr>
              <a:t>страннолюбие</a:t>
            </a:r>
            <a:r>
              <a:rPr lang="ru-RU" sz="3200" b="1" dirty="0">
                <a:solidFill>
                  <a:srgbClr val="006600"/>
                </a:solidFill>
                <a:latin typeface="Arial" panose="020B0604020202020204" pitchFamily="34" charset="0"/>
                <a:cs typeface="Arial" panose="020B0604020202020204" pitchFamily="34" charset="0"/>
              </a:rPr>
              <a:t> и смирение с покорением, пост и молитву. Пища и питие в меру; чести и славы не любите, паче же всего </a:t>
            </a:r>
            <a:r>
              <a:rPr lang="ru-RU" sz="3200" b="1" dirty="0" err="1">
                <a:solidFill>
                  <a:srgbClr val="006600"/>
                </a:solidFill>
                <a:latin typeface="Arial" panose="020B0604020202020204" pitchFamily="34" charset="0"/>
                <a:cs typeface="Arial" panose="020B0604020202020204" pitchFamily="34" charset="0"/>
              </a:rPr>
              <a:t>бойтеся</a:t>
            </a:r>
            <a:r>
              <a:rPr lang="ru-RU" sz="3200" b="1" dirty="0">
                <a:solidFill>
                  <a:srgbClr val="006600"/>
                </a:solidFill>
                <a:latin typeface="Arial" panose="020B0604020202020204" pitchFamily="34" charset="0"/>
                <a:cs typeface="Arial" panose="020B0604020202020204" pitchFamily="34" charset="0"/>
              </a:rPr>
              <a:t> и поминайте час смертный и второе пришествие».</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72" y="0"/>
            <a:ext cx="3214985" cy="6858000"/>
          </a:xfrm>
          <a:prstGeom prst="rect">
            <a:avLst/>
          </a:prstGeom>
        </p:spPr>
      </p:pic>
    </p:spTree>
    <p:extLst>
      <p:ext uri="{BB962C8B-B14F-4D97-AF65-F5344CB8AC3E}">
        <p14:creationId xmlns:p14="http://schemas.microsoft.com/office/powerpoint/2010/main" val="3506110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t="3964" b="4678"/>
          <a:stretch/>
        </p:blipFill>
        <p:spPr>
          <a:xfrm>
            <a:off x="1579805" y="0"/>
            <a:ext cx="9032391" cy="6096000"/>
          </a:xfrm>
          <a:prstGeom prst="rect">
            <a:avLst/>
          </a:prstGeom>
        </p:spPr>
      </p:pic>
      <p:sp>
        <p:nvSpPr>
          <p:cNvPr id="3" name="TextBox 2"/>
          <p:cNvSpPr txBox="1"/>
          <p:nvPr/>
        </p:nvSpPr>
        <p:spPr>
          <a:xfrm>
            <a:off x="0" y="6096000"/>
            <a:ext cx="12192000" cy="830997"/>
          </a:xfrm>
          <a:prstGeom prst="rect">
            <a:avLst/>
          </a:prstGeom>
          <a:noFill/>
        </p:spPr>
        <p:txBody>
          <a:bodyPr wrap="square" rtlCol="0">
            <a:spAutoFit/>
          </a:bodyPr>
          <a:lstStyle/>
          <a:p>
            <a:pPr algn="ctr"/>
            <a:r>
              <a:rPr lang="ru-RU" sz="2400" b="1" dirty="0" smtClean="0">
                <a:solidFill>
                  <a:srgbClr val="006600"/>
                </a:solidFill>
                <a:latin typeface="Arial" panose="020B0604020202020204" pitchFamily="34" charset="0"/>
                <a:cs typeface="Arial" panose="020B0604020202020204" pitchFamily="34" charset="0"/>
              </a:rPr>
              <a:t>Преподобный Сергий благословляет князя Димитрия Донского</a:t>
            </a:r>
            <a:br>
              <a:rPr lang="ru-RU" sz="2400" b="1" dirty="0" smtClean="0">
                <a:solidFill>
                  <a:srgbClr val="006600"/>
                </a:solidFill>
                <a:latin typeface="Arial" panose="020B0604020202020204" pitchFamily="34" charset="0"/>
                <a:cs typeface="Arial" panose="020B0604020202020204" pitchFamily="34" charset="0"/>
              </a:rPr>
            </a:br>
            <a:r>
              <a:rPr lang="ru-RU" sz="2400" b="1" dirty="0" smtClean="0">
                <a:solidFill>
                  <a:srgbClr val="006600"/>
                </a:solidFill>
                <a:latin typeface="Arial" panose="020B0604020202020204" pitchFamily="34" charset="0"/>
                <a:cs typeface="Arial" panose="020B0604020202020204" pitchFamily="34" charset="0"/>
              </a:rPr>
              <a:t>на Куликовскую битву. Горельеф Храма Христа Спасителя. Москва </a:t>
            </a:r>
            <a:endParaRPr lang="ru-RU" sz="2400" b="1"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511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3808" y="213086"/>
            <a:ext cx="8474636" cy="6395597"/>
          </a:xfrm>
          <a:prstGeom prst="rect">
            <a:avLst/>
          </a:prstGeom>
          <a:noFill/>
        </p:spPr>
        <p:txBody>
          <a:bodyPr wrap="square" rtlCol="0">
            <a:spAutoFit/>
          </a:bodyPr>
          <a:lstStyle/>
          <a:p>
            <a:pPr algn="ctr">
              <a:spcAft>
                <a:spcPts val="1200"/>
              </a:spcAft>
            </a:pPr>
            <a:r>
              <a:rPr lang="ru-RU" sz="3600" b="1" dirty="0" smtClean="0">
                <a:solidFill>
                  <a:srgbClr val="C00000"/>
                </a:solidFill>
                <a:latin typeface="Arial" panose="020B0604020202020204" pitchFamily="34" charset="0"/>
                <a:cs typeface="Arial" panose="020B0604020202020204" pitchFamily="34" charset="0"/>
              </a:rPr>
              <a:t>Седьмой </a:t>
            </a:r>
            <a:r>
              <a:rPr lang="ru-RU" sz="3600" b="1" dirty="0">
                <a:solidFill>
                  <a:srgbClr val="C00000"/>
                </a:solidFill>
                <a:latin typeface="Arial" panose="020B0604020202020204" pitchFamily="34" charset="0"/>
                <a:cs typeface="Arial" panose="020B0604020202020204" pitchFamily="34" charset="0"/>
              </a:rPr>
              <a:t>урок – </a:t>
            </a:r>
            <a:r>
              <a:rPr lang="ru-RU" sz="3600" b="1" dirty="0" smtClean="0">
                <a:solidFill>
                  <a:srgbClr val="C00000"/>
                </a:solidFill>
                <a:latin typeface="Arial" panose="020B0604020202020204" pitchFamily="34" charset="0"/>
                <a:cs typeface="Arial" panose="020B0604020202020204" pitchFamily="34" charset="0"/>
              </a:rPr>
              <a:t/>
            </a:r>
            <a:br>
              <a:rPr lang="ru-RU" sz="3600" b="1" dirty="0" smtClean="0">
                <a:solidFill>
                  <a:srgbClr val="C00000"/>
                </a:solidFill>
                <a:latin typeface="Arial" panose="020B0604020202020204" pitchFamily="34" charset="0"/>
                <a:cs typeface="Arial" panose="020B0604020202020204" pitchFamily="34" charset="0"/>
              </a:rPr>
            </a:br>
            <a:r>
              <a:rPr lang="ru-RU" sz="3600" b="1" dirty="0" smtClean="0">
                <a:solidFill>
                  <a:srgbClr val="C00000"/>
                </a:solidFill>
                <a:latin typeface="Arial" panose="020B0604020202020204" pitchFamily="34" charset="0"/>
                <a:cs typeface="Arial" panose="020B0604020202020204" pitchFamily="34" charset="0"/>
              </a:rPr>
              <a:t>МИРОТВОРЧЕСТВО</a:t>
            </a:r>
            <a:endParaRPr lang="ru-RU" sz="3200" dirty="0">
              <a:solidFill>
                <a:srgbClr val="C00000"/>
              </a:solidFill>
              <a:latin typeface="Arial" panose="020B0604020202020204" pitchFamily="34" charset="0"/>
              <a:cs typeface="Arial" panose="020B0604020202020204" pitchFamily="34" charset="0"/>
            </a:endParaRPr>
          </a:p>
          <a:p>
            <a:pPr>
              <a:lnSpc>
                <a:spcPct val="90000"/>
              </a:lnSpc>
            </a:pPr>
            <a:r>
              <a:rPr lang="ru-RU" sz="2600" b="1" dirty="0">
                <a:solidFill>
                  <a:srgbClr val="006600"/>
                </a:solidFill>
                <a:latin typeface="Arial" panose="020B0604020202020204" pitchFamily="34" charset="0"/>
                <a:cs typeface="Arial" panose="020B0604020202020204" pitchFamily="34" charset="0"/>
              </a:rPr>
              <a:t>Урок миротворчества преподал Преподобный Сергий всем современникам своим и всем нам, когда смирял гордость непримиримо восстающих друг на друга князей, неся мир и покой в различные уголки земли Русской. Поэтому и называют Преподобного собирателем русских земель, игуменом Земли Русской. Слова Преподобного Сергия, сказанные много веков назад, — «Любовью и единением спасемся» — являются своевременными и в наши дни. Единение людей — в семье, в гимназии, в приходе, в обществе, государстве — невозможно без милосердия, терпения, прощения, сострадания, любви.</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72" y="0"/>
            <a:ext cx="3214985" cy="6858000"/>
          </a:xfrm>
          <a:prstGeom prst="rect">
            <a:avLst/>
          </a:prstGeom>
        </p:spPr>
      </p:pic>
    </p:spTree>
    <p:extLst>
      <p:ext uri="{BB962C8B-B14F-4D97-AF65-F5344CB8AC3E}">
        <p14:creationId xmlns:p14="http://schemas.microsoft.com/office/powerpoint/2010/main" val="3302675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519" y="0"/>
            <a:ext cx="9476735" cy="6420488"/>
          </a:xfrm>
          <a:prstGeom prst="rect">
            <a:avLst/>
          </a:prstGeom>
        </p:spPr>
      </p:pic>
      <p:sp>
        <p:nvSpPr>
          <p:cNvPr id="3" name="TextBox 2"/>
          <p:cNvSpPr txBox="1"/>
          <p:nvPr/>
        </p:nvSpPr>
        <p:spPr>
          <a:xfrm>
            <a:off x="0" y="6396335"/>
            <a:ext cx="12192000" cy="461665"/>
          </a:xfrm>
          <a:prstGeom prst="rect">
            <a:avLst/>
          </a:prstGeom>
          <a:noFill/>
        </p:spPr>
        <p:txBody>
          <a:bodyPr wrap="square" rtlCol="0">
            <a:spAutoFit/>
          </a:bodyPr>
          <a:lstStyle/>
          <a:p>
            <a:pPr algn="ctr"/>
            <a:r>
              <a:rPr lang="ru-RU" sz="2400" b="1" dirty="0" smtClean="0">
                <a:solidFill>
                  <a:srgbClr val="006600"/>
                </a:solidFill>
                <a:latin typeface="Arial" panose="020B0604020202020204" pitchFamily="34" charset="0"/>
                <a:cs typeface="Arial" panose="020B0604020202020204" pitchFamily="34" charset="0"/>
              </a:rPr>
              <a:t>Преподобный Сергий: по Руси. Художник С. </a:t>
            </a:r>
            <a:r>
              <a:rPr lang="ru-RU" sz="2400" b="1" dirty="0" err="1" smtClean="0">
                <a:solidFill>
                  <a:srgbClr val="006600"/>
                </a:solidFill>
                <a:latin typeface="Arial" panose="020B0604020202020204" pitchFamily="34" charset="0"/>
                <a:cs typeface="Arial" panose="020B0604020202020204" pitchFamily="34" charset="0"/>
              </a:rPr>
              <a:t>Ефошкин</a:t>
            </a:r>
            <a:endParaRPr lang="ru-RU" sz="2400" b="1"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0728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7632" y="1382859"/>
            <a:ext cx="6328433" cy="4081117"/>
          </a:xfrm>
          <a:prstGeom prst="rect">
            <a:avLst/>
          </a:prstGeom>
          <a:noFill/>
        </p:spPr>
        <p:txBody>
          <a:bodyPr wrap="square" rtlCol="0">
            <a:spAutoFit/>
          </a:bodyPr>
          <a:lstStyle/>
          <a:p>
            <a:pPr>
              <a:lnSpc>
                <a:spcPct val="90000"/>
              </a:lnSpc>
            </a:pPr>
            <a:r>
              <a:rPr lang="ru-RU" sz="3200" b="1" dirty="0">
                <a:solidFill>
                  <a:srgbClr val="006600"/>
                </a:solidFill>
                <a:latin typeface="Arial" panose="020B0604020202020204" pitchFamily="34" charset="0"/>
                <a:cs typeface="Arial" panose="020B0604020202020204" pitchFamily="34" charset="0"/>
              </a:rPr>
              <a:t>На молебне Преподобному Сергию мы читаем 43-е зачало (отрывок) из Евангелия, в котором есть очень важные слова Христа Спасителя: </a:t>
            </a:r>
            <a:r>
              <a:rPr lang="ru-RU" sz="3200" b="1" dirty="0">
                <a:solidFill>
                  <a:srgbClr val="C00000"/>
                </a:solidFill>
                <a:latin typeface="Arial" panose="020B0604020202020204" pitchFamily="34" charset="0"/>
                <a:cs typeface="Arial" panose="020B0604020202020204" pitchFamily="34" charset="0"/>
              </a:rPr>
              <a:t>«Научитесь от Меня: ибо Я кроток и смирен сердцем; и найдете покой душам вашим» </a:t>
            </a:r>
            <a:r>
              <a:rPr lang="ru-RU" sz="3200" b="1" dirty="0">
                <a:solidFill>
                  <a:srgbClr val="006600"/>
                </a:solidFill>
                <a:latin typeface="Arial" panose="020B0604020202020204" pitchFamily="34" charset="0"/>
                <a:cs typeface="Arial" panose="020B0604020202020204" pitchFamily="34" charset="0"/>
              </a:rPr>
              <a:t>(Мф.11, 29).</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614" y="89667"/>
            <a:ext cx="4648200" cy="6667500"/>
          </a:xfrm>
          <a:prstGeom prst="rect">
            <a:avLst/>
          </a:prstGeom>
        </p:spPr>
      </p:pic>
    </p:spTree>
    <p:extLst>
      <p:ext uri="{BB962C8B-B14F-4D97-AF65-F5344CB8AC3E}">
        <p14:creationId xmlns:p14="http://schemas.microsoft.com/office/powerpoint/2010/main" val="4083980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000103" y="0"/>
            <a:ext cx="6191794" cy="6858000"/>
          </a:xfrm>
          <a:prstGeom prst="rect">
            <a:avLst/>
          </a:prstGeom>
        </p:spPr>
      </p:pic>
    </p:spTree>
    <p:extLst>
      <p:ext uri="{BB962C8B-B14F-4D97-AF65-F5344CB8AC3E}">
        <p14:creationId xmlns:p14="http://schemas.microsoft.com/office/powerpoint/2010/main" val="115955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3808" y="288587"/>
            <a:ext cx="8474636" cy="6118598"/>
          </a:xfrm>
          <a:prstGeom prst="rect">
            <a:avLst/>
          </a:prstGeom>
          <a:noFill/>
        </p:spPr>
        <p:txBody>
          <a:bodyPr wrap="square" rtlCol="0">
            <a:spAutoFit/>
          </a:bodyPr>
          <a:lstStyle/>
          <a:p>
            <a:pPr algn="ctr">
              <a:spcAft>
                <a:spcPts val="1200"/>
              </a:spcAft>
            </a:pPr>
            <a:r>
              <a:rPr lang="ru-RU" sz="3600" b="1" dirty="0" smtClean="0">
                <a:solidFill>
                  <a:srgbClr val="C00000"/>
                </a:solidFill>
                <a:latin typeface="Arial" panose="020B0604020202020204" pitchFamily="34" charset="0"/>
                <a:cs typeface="Arial" panose="020B0604020202020204" pitchFamily="34" charset="0"/>
              </a:rPr>
              <a:t>Тропарь Преподобному Сергию </a:t>
            </a:r>
            <a:endParaRPr lang="ru-RU" sz="3200" dirty="0">
              <a:solidFill>
                <a:srgbClr val="C00000"/>
              </a:solidFill>
              <a:latin typeface="Arial" panose="020B0604020202020204" pitchFamily="34" charset="0"/>
              <a:cs typeface="Arial" panose="020B0604020202020204" pitchFamily="34" charset="0"/>
            </a:endParaRPr>
          </a:p>
          <a:p>
            <a:pPr>
              <a:lnSpc>
                <a:spcPct val="90000"/>
              </a:lnSpc>
            </a:pPr>
            <a:r>
              <a:rPr lang="ru-RU" sz="3200" b="1" dirty="0">
                <a:solidFill>
                  <a:srgbClr val="006600"/>
                </a:solidFill>
                <a:latin typeface="Arial" panose="020B0604020202020204" pitchFamily="34" charset="0"/>
                <a:cs typeface="Arial" panose="020B0604020202020204" pitchFamily="34" charset="0"/>
              </a:rPr>
              <a:t>Иже добродетелей подвижник, яко истинный воин Христа Бога, на страсти вельми подвизался </a:t>
            </a:r>
            <a:r>
              <a:rPr lang="ru-RU" sz="3200" b="1" dirty="0" err="1">
                <a:solidFill>
                  <a:srgbClr val="006600"/>
                </a:solidFill>
                <a:latin typeface="Arial" panose="020B0604020202020204" pitchFamily="34" charset="0"/>
                <a:cs typeface="Arial" panose="020B0604020202020204" pitchFamily="34" charset="0"/>
              </a:rPr>
              <a:t>еси</a:t>
            </a:r>
            <a:r>
              <a:rPr lang="ru-RU" sz="3200" b="1" dirty="0">
                <a:solidFill>
                  <a:srgbClr val="006600"/>
                </a:solidFill>
                <a:latin typeface="Arial" panose="020B0604020202020204" pitchFamily="34" charset="0"/>
                <a:cs typeface="Arial" panose="020B0604020202020204" pitchFamily="34" charset="0"/>
              </a:rPr>
              <a:t> в жизни временней, в </a:t>
            </a:r>
            <a:r>
              <a:rPr lang="ru-RU" sz="3200" b="1" dirty="0" err="1">
                <a:solidFill>
                  <a:srgbClr val="006600"/>
                </a:solidFill>
                <a:latin typeface="Arial" panose="020B0604020202020204" pitchFamily="34" charset="0"/>
                <a:cs typeface="Arial" panose="020B0604020202020204" pitchFamily="34" charset="0"/>
              </a:rPr>
              <a:t>пениих</a:t>
            </a:r>
            <a:r>
              <a:rPr lang="ru-RU" sz="3200" b="1" dirty="0">
                <a:solidFill>
                  <a:srgbClr val="006600"/>
                </a:solidFill>
                <a:latin typeface="Arial" panose="020B0604020202020204" pitchFamily="34" charset="0"/>
                <a:cs typeface="Arial" panose="020B0604020202020204" pitchFamily="34" charset="0"/>
              </a:rPr>
              <a:t>, </a:t>
            </a:r>
            <a:r>
              <a:rPr lang="ru-RU" sz="3200" b="1" dirty="0" err="1">
                <a:solidFill>
                  <a:srgbClr val="006600"/>
                </a:solidFill>
                <a:latin typeface="Arial" panose="020B0604020202020204" pitchFamily="34" charset="0"/>
                <a:cs typeface="Arial" panose="020B0604020202020204" pitchFamily="34" charset="0"/>
              </a:rPr>
              <a:t>бдениих</a:t>
            </a:r>
            <a:r>
              <a:rPr lang="ru-RU" sz="3200" b="1" dirty="0">
                <a:solidFill>
                  <a:srgbClr val="006600"/>
                </a:solidFill>
                <a:latin typeface="Arial" panose="020B0604020202020204" pitchFamily="34" charset="0"/>
                <a:cs typeface="Arial" panose="020B0604020202020204" pitchFamily="34" charset="0"/>
              </a:rPr>
              <a:t> же и </a:t>
            </a:r>
            <a:r>
              <a:rPr lang="ru-RU" sz="3200" b="1" dirty="0" err="1">
                <a:solidFill>
                  <a:srgbClr val="006600"/>
                </a:solidFill>
                <a:latin typeface="Arial" panose="020B0604020202020204" pitchFamily="34" charset="0"/>
                <a:cs typeface="Arial" panose="020B0604020202020204" pitchFamily="34" charset="0"/>
              </a:rPr>
              <a:t>пощениих</a:t>
            </a:r>
            <a:r>
              <a:rPr lang="ru-RU" sz="3200" b="1" dirty="0">
                <a:solidFill>
                  <a:srgbClr val="006600"/>
                </a:solidFill>
                <a:latin typeface="Arial" panose="020B0604020202020204" pitchFamily="34" charset="0"/>
                <a:cs typeface="Arial" panose="020B0604020202020204" pitchFamily="34" charset="0"/>
              </a:rPr>
              <a:t> образ быв твоим учеником: </a:t>
            </a:r>
            <a:r>
              <a:rPr lang="ru-RU" sz="3200" b="1" dirty="0" err="1">
                <a:solidFill>
                  <a:srgbClr val="006600"/>
                </a:solidFill>
                <a:latin typeface="Arial" panose="020B0604020202020204" pitchFamily="34" charset="0"/>
                <a:cs typeface="Arial" panose="020B0604020202020204" pitchFamily="34" charset="0"/>
              </a:rPr>
              <a:t>темже</a:t>
            </a:r>
            <a:r>
              <a:rPr lang="ru-RU" sz="3200" b="1" dirty="0">
                <a:solidFill>
                  <a:srgbClr val="006600"/>
                </a:solidFill>
                <a:latin typeface="Arial" panose="020B0604020202020204" pitchFamily="34" charset="0"/>
                <a:cs typeface="Arial" panose="020B0604020202020204" pitchFamily="34" charset="0"/>
              </a:rPr>
              <a:t> и </a:t>
            </a:r>
            <a:r>
              <a:rPr lang="ru-RU" sz="3200" b="1" dirty="0" err="1">
                <a:solidFill>
                  <a:srgbClr val="006600"/>
                </a:solidFill>
                <a:latin typeface="Arial" panose="020B0604020202020204" pitchFamily="34" charset="0"/>
                <a:cs typeface="Arial" panose="020B0604020202020204" pitchFamily="34" charset="0"/>
              </a:rPr>
              <a:t>вселися</a:t>
            </a:r>
            <a:r>
              <a:rPr lang="ru-RU" sz="3200" b="1" dirty="0">
                <a:solidFill>
                  <a:srgbClr val="006600"/>
                </a:solidFill>
                <a:latin typeface="Arial" panose="020B0604020202020204" pitchFamily="34" charset="0"/>
                <a:cs typeface="Arial" panose="020B0604020202020204" pitchFamily="34" charset="0"/>
              </a:rPr>
              <a:t> в </a:t>
            </a:r>
            <a:r>
              <a:rPr lang="ru-RU" sz="3200" b="1" dirty="0" err="1">
                <a:solidFill>
                  <a:srgbClr val="006600"/>
                </a:solidFill>
                <a:latin typeface="Arial" panose="020B0604020202020204" pitchFamily="34" charset="0"/>
                <a:cs typeface="Arial" panose="020B0604020202020204" pitchFamily="34" charset="0"/>
              </a:rPr>
              <a:t>тя</a:t>
            </a:r>
            <a:r>
              <a:rPr lang="ru-RU" sz="3200" b="1" dirty="0">
                <a:solidFill>
                  <a:srgbClr val="006600"/>
                </a:solidFill>
                <a:latin typeface="Arial" panose="020B0604020202020204" pitchFamily="34" charset="0"/>
                <a:cs typeface="Arial" panose="020B0604020202020204" pitchFamily="34" charset="0"/>
              </a:rPr>
              <a:t> </a:t>
            </a:r>
            <a:r>
              <a:rPr lang="ru-RU" sz="3200" b="1" dirty="0" err="1">
                <a:solidFill>
                  <a:srgbClr val="006600"/>
                </a:solidFill>
                <a:latin typeface="Arial" panose="020B0604020202020204" pitchFamily="34" charset="0"/>
                <a:cs typeface="Arial" panose="020B0604020202020204" pitchFamily="34" charset="0"/>
              </a:rPr>
              <a:t>Пресвятый</a:t>
            </a:r>
            <a:r>
              <a:rPr lang="ru-RU" sz="3200" b="1" dirty="0">
                <a:solidFill>
                  <a:srgbClr val="006600"/>
                </a:solidFill>
                <a:latin typeface="Arial" panose="020B0604020202020204" pitchFamily="34" charset="0"/>
                <a:cs typeface="Arial" panose="020B0604020202020204" pitchFamily="34" charset="0"/>
              </a:rPr>
              <a:t> Дух, </a:t>
            </a:r>
            <a:r>
              <a:rPr lang="ru-RU" sz="3200" b="1" dirty="0" err="1">
                <a:solidFill>
                  <a:srgbClr val="006600"/>
                </a:solidFill>
                <a:latin typeface="Arial" panose="020B0604020202020204" pitchFamily="34" charset="0"/>
                <a:cs typeface="Arial" panose="020B0604020202020204" pitchFamily="34" charset="0"/>
              </a:rPr>
              <a:t>Егоже</a:t>
            </a:r>
            <a:r>
              <a:rPr lang="ru-RU" sz="3200" b="1" dirty="0">
                <a:solidFill>
                  <a:srgbClr val="006600"/>
                </a:solidFill>
                <a:latin typeface="Arial" panose="020B0604020202020204" pitchFamily="34" charset="0"/>
                <a:cs typeface="Arial" panose="020B0604020202020204" pitchFamily="34" charset="0"/>
              </a:rPr>
              <a:t> действием светло украшен </a:t>
            </a:r>
            <a:r>
              <a:rPr lang="ru-RU" sz="3200" b="1" dirty="0" err="1">
                <a:solidFill>
                  <a:srgbClr val="006600"/>
                </a:solidFill>
                <a:latin typeface="Arial" panose="020B0604020202020204" pitchFamily="34" charset="0"/>
                <a:cs typeface="Arial" panose="020B0604020202020204" pitchFamily="34" charset="0"/>
              </a:rPr>
              <a:t>еси</a:t>
            </a:r>
            <a:r>
              <a:rPr lang="ru-RU" sz="3200" b="1" dirty="0">
                <a:solidFill>
                  <a:srgbClr val="006600"/>
                </a:solidFill>
                <a:latin typeface="Arial" panose="020B0604020202020204" pitchFamily="34" charset="0"/>
                <a:cs typeface="Arial" panose="020B0604020202020204" pitchFamily="34" charset="0"/>
              </a:rPr>
              <a:t>. Но, яко имея дерзновение ко Святей Троице, поминай стадо, еже собрал </a:t>
            </a:r>
            <a:r>
              <a:rPr lang="ru-RU" sz="3200" b="1" dirty="0" err="1">
                <a:solidFill>
                  <a:srgbClr val="006600"/>
                </a:solidFill>
                <a:latin typeface="Arial" panose="020B0604020202020204" pitchFamily="34" charset="0"/>
                <a:cs typeface="Arial" panose="020B0604020202020204" pitchFamily="34" charset="0"/>
              </a:rPr>
              <a:t>еси</a:t>
            </a:r>
            <a:r>
              <a:rPr lang="ru-RU" sz="3200" b="1" dirty="0">
                <a:solidFill>
                  <a:srgbClr val="006600"/>
                </a:solidFill>
                <a:latin typeface="Arial" panose="020B0604020202020204" pitchFamily="34" charset="0"/>
                <a:cs typeface="Arial" panose="020B0604020202020204" pitchFamily="34" charset="0"/>
              </a:rPr>
              <a:t> </a:t>
            </a:r>
            <a:r>
              <a:rPr lang="ru-RU" sz="3200" b="1" dirty="0" err="1">
                <a:solidFill>
                  <a:srgbClr val="006600"/>
                </a:solidFill>
                <a:latin typeface="Arial" panose="020B0604020202020204" pitchFamily="34" charset="0"/>
                <a:cs typeface="Arial" panose="020B0604020202020204" pitchFamily="34" charset="0"/>
              </a:rPr>
              <a:t>мудре</a:t>
            </a:r>
            <a:r>
              <a:rPr lang="ru-RU" sz="3200" b="1" dirty="0">
                <a:solidFill>
                  <a:srgbClr val="006600"/>
                </a:solidFill>
                <a:latin typeface="Arial" panose="020B0604020202020204" pitchFamily="34" charset="0"/>
                <a:cs typeface="Arial" panose="020B0604020202020204" pitchFamily="34" charset="0"/>
              </a:rPr>
              <a:t>, и не </a:t>
            </a:r>
            <a:r>
              <a:rPr lang="ru-RU" sz="3200" b="1" dirty="0" err="1">
                <a:solidFill>
                  <a:srgbClr val="006600"/>
                </a:solidFill>
                <a:latin typeface="Arial" panose="020B0604020202020204" pitchFamily="34" charset="0"/>
                <a:cs typeface="Arial" panose="020B0604020202020204" pitchFamily="34" charset="0"/>
              </a:rPr>
              <a:t>забуди</a:t>
            </a:r>
            <a:r>
              <a:rPr lang="ru-RU" sz="3200" b="1" dirty="0">
                <a:solidFill>
                  <a:srgbClr val="006600"/>
                </a:solidFill>
                <a:latin typeface="Arial" panose="020B0604020202020204" pitchFamily="34" charset="0"/>
                <a:cs typeface="Arial" panose="020B0604020202020204" pitchFamily="34" charset="0"/>
              </a:rPr>
              <a:t>, </a:t>
            </a:r>
            <a:r>
              <a:rPr lang="ru-RU" sz="3200" b="1" dirty="0" err="1">
                <a:solidFill>
                  <a:srgbClr val="006600"/>
                </a:solidFill>
                <a:latin typeface="Arial" panose="020B0604020202020204" pitchFamily="34" charset="0"/>
                <a:cs typeface="Arial" panose="020B0604020202020204" pitchFamily="34" charset="0"/>
              </a:rPr>
              <a:t>якоже</a:t>
            </a:r>
            <a:r>
              <a:rPr lang="ru-RU" sz="3200" b="1" dirty="0">
                <a:solidFill>
                  <a:srgbClr val="006600"/>
                </a:solidFill>
                <a:latin typeface="Arial" panose="020B0604020202020204" pitchFamily="34" charset="0"/>
                <a:cs typeface="Arial" panose="020B0604020202020204" pitchFamily="34" charset="0"/>
              </a:rPr>
              <a:t> обещался </a:t>
            </a:r>
            <a:r>
              <a:rPr lang="ru-RU" sz="3200" b="1" dirty="0" err="1">
                <a:solidFill>
                  <a:srgbClr val="006600"/>
                </a:solidFill>
                <a:latin typeface="Arial" panose="020B0604020202020204" pitchFamily="34" charset="0"/>
                <a:cs typeface="Arial" panose="020B0604020202020204" pitchFamily="34" charset="0"/>
              </a:rPr>
              <a:t>еси</a:t>
            </a:r>
            <a:r>
              <a:rPr lang="ru-RU" sz="3200" b="1" dirty="0">
                <a:solidFill>
                  <a:srgbClr val="006600"/>
                </a:solidFill>
                <a:latin typeface="Arial" panose="020B0604020202020204" pitchFamily="34" charset="0"/>
                <a:cs typeface="Arial" panose="020B0604020202020204" pitchFamily="34" charset="0"/>
              </a:rPr>
              <a:t>, посещая чад твоих, </a:t>
            </a:r>
            <a:r>
              <a:rPr lang="ru-RU" sz="3200" b="1" dirty="0" err="1">
                <a:solidFill>
                  <a:srgbClr val="006600"/>
                </a:solidFill>
                <a:latin typeface="Arial" panose="020B0604020202020204" pitchFamily="34" charset="0"/>
                <a:cs typeface="Arial" panose="020B0604020202020204" pitchFamily="34" charset="0"/>
              </a:rPr>
              <a:t>Сергие</a:t>
            </a:r>
            <a:r>
              <a:rPr lang="ru-RU" sz="3200" b="1" dirty="0">
                <a:solidFill>
                  <a:srgbClr val="006600"/>
                </a:solidFill>
                <a:latin typeface="Arial" panose="020B0604020202020204" pitchFamily="34" charset="0"/>
                <a:cs typeface="Arial" panose="020B0604020202020204" pitchFamily="34" charset="0"/>
              </a:rPr>
              <a:t> </a:t>
            </a:r>
            <a:r>
              <a:rPr lang="ru-RU" sz="3200" b="1" dirty="0" err="1">
                <a:solidFill>
                  <a:srgbClr val="006600"/>
                </a:solidFill>
                <a:latin typeface="Arial" panose="020B0604020202020204" pitchFamily="34" charset="0"/>
                <a:cs typeface="Arial" panose="020B0604020202020204" pitchFamily="34" charset="0"/>
              </a:rPr>
              <a:t>Преподобне</a:t>
            </a:r>
            <a:r>
              <a:rPr lang="ru-RU" sz="3200" b="1" dirty="0">
                <a:solidFill>
                  <a:srgbClr val="006600"/>
                </a:solidFill>
                <a:latin typeface="Arial" panose="020B0604020202020204" pitchFamily="34" charset="0"/>
                <a:cs typeface="Arial" panose="020B0604020202020204" pitchFamily="34" charset="0"/>
              </a:rPr>
              <a:t>, отче наш.</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72" y="0"/>
            <a:ext cx="3214985" cy="6858000"/>
          </a:xfrm>
          <a:prstGeom prst="rect">
            <a:avLst/>
          </a:prstGeom>
        </p:spPr>
      </p:pic>
    </p:spTree>
    <p:extLst>
      <p:ext uri="{BB962C8B-B14F-4D97-AF65-F5344CB8AC3E}">
        <p14:creationId xmlns:p14="http://schemas.microsoft.com/office/powerpoint/2010/main" val="3165947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7364" y="934539"/>
            <a:ext cx="8474636" cy="4789003"/>
          </a:xfrm>
          <a:prstGeom prst="rect">
            <a:avLst/>
          </a:prstGeom>
          <a:noFill/>
        </p:spPr>
        <p:txBody>
          <a:bodyPr wrap="square" rtlCol="0">
            <a:spAutoFit/>
          </a:bodyPr>
          <a:lstStyle/>
          <a:p>
            <a:pPr algn="ctr">
              <a:spcAft>
                <a:spcPts val="1200"/>
              </a:spcAft>
            </a:pPr>
            <a:r>
              <a:rPr lang="ru-RU" sz="3600" b="1" dirty="0" smtClean="0">
                <a:solidFill>
                  <a:srgbClr val="C00000"/>
                </a:solidFill>
                <a:latin typeface="Arial" panose="020B0604020202020204" pitchFamily="34" charset="0"/>
                <a:cs typeface="Arial" panose="020B0604020202020204" pitchFamily="34" charset="0"/>
              </a:rPr>
              <a:t>Кондак Преподобному Сергию </a:t>
            </a:r>
            <a:endParaRPr lang="ru-RU" sz="3200" dirty="0">
              <a:solidFill>
                <a:srgbClr val="C00000"/>
              </a:solidFill>
              <a:latin typeface="Arial" panose="020B0604020202020204" pitchFamily="34" charset="0"/>
              <a:cs typeface="Arial" panose="020B0604020202020204" pitchFamily="34" charset="0"/>
            </a:endParaRPr>
          </a:p>
          <a:p>
            <a:pPr>
              <a:lnSpc>
                <a:spcPct val="90000"/>
              </a:lnSpc>
            </a:pPr>
            <a:r>
              <a:rPr lang="ru-RU" sz="3200" b="1" dirty="0">
                <a:solidFill>
                  <a:srgbClr val="006600"/>
                </a:solidFill>
                <a:latin typeface="Arial" panose="020B0604020202020204" pitchFamily="34" charset="0"/>
                <a:cs typeface="Arial" panose="020B0604020202020204" pitchFamily="34" charset="0"/>
              </a:rPr>
              <a:t>Христовою </a:t>
            </a:r>
            <a:r>
              <a:rPr lang="ru-RU" sz="3200" b="1" dirty="0" err="1">
                <a:solidFill>
                  <a:srgbClr val="006600"/>
                </a:solidFill>
                <a:latin typeface="Arial" panose="020B0604020202020204" pitchFamily="34" charset="0"/>
                <a:cs typeface="Arial" panose="020B0604020202020204" pitchFamily="34" charset="0"/>
              </a:rPr>
              <a:t>любовию</a:t>
            </a:r>
            <a:r>
              <a:rPr lang="ru-RU" sz="3200" b="1" dirty="0">
                <a:solidFill>
                  <a:srgbClr val="006600"/>
                </a:solidFill>
                <a:latin typeface="Arial" panose="020B0604020202020204" pitchFamily="34" charset="0"/>
                <a:cs typeface="Arial" panose="020B0604020202020204" pitchFamily="34" charset="0"/>
              </a:rPr>
              <a:t> </a:t>
            </a:r>
            <a:r>
              <a:rPr lang="ru-RU" sz="3200" b="1" dirty="0" err="1">
                <a:solidFill>
                  <a:srgbClr val="006600"/>
                </a:solidFill>
                <a:latin typeface="Arial" panose="020B0604020202020204" pitchFamily="34" charset="0"/>
                <a:cs typeface="Arial" panose="020B0604020202020204" pitchFamily="34" charset="0"/>
              </a:rPr>
              <a:t>уязвився</a:t>
            </a:r>
            <a:r>
              <a:rPr lang="ru-RU" sz="3200" b="1" dirty="0">
                <a:solidFill>
                  <a:srgbClr val="006600"/>
                </a:solidFill>
                <a:latin typeface="Arial" panose="020B0604020202020204" pitchFamily="34" charset="0"/>
                <a:cs typeface="Arial" panose="020B0604020202020204" pitchFamily="34" charset="0"/>
              </a:rPr>
              <a:t>, </a:t>
            </a:r>
            <a:r>
              <a:rPr lang="ru-RU" sz="3200" b="1" dirty="0" err="1">
                <a:solidFill>
                  <a:srgbClr val="006600"/>
                </a:solidFill>
                <a:latin typeface="Arial" panose="020B0604020202020204" pitchFamily="34" charset="0"/>
                <a:cs typeface="Arial" panose="020B0604020202020204" pitchFamily="34" charset="0"/>
              </a:rPr>
              <a:t>Преподобне</a:t>
            </a:r>
            <a:r>
              <a:rPr lang="ru-RU" sz="3200" b="1" dirty="0">
                <a:solidFill>
                  <a:srgbClr val="006600"/>
                </a:solidFill>
                <a:latin typeface="Arial" panose="020B0604020202020204" pitchFamily="34" charset="0"/>
                <a:cs typeface="Arial" panose="020B0604020202020204" pitchFamily="34" charset="0"/>
              </a:rPr>
              <a:t>, и Тому невозвратным желанием последовав, всякое наслаждение плотское возненавидел </a:t>
            </a:r>
            <a:r>
              <a:rPr lang="ru-RU" sz="3200" b="1" dirty="0" err="1">
                <a:solidFill>
                  <a:srgbClr val="006600"/>
                </a:solidFill>
                <a:latin typeface="Arial" panose="020B0604020202020204" pitchFamily="34" charset="0"/>
                <a:cs typeface="Arial" panose="020B0604020202020204" pitchFamily="34" charset="0"/>
              </a:rPr>
              <a:t>еси</a:t>
            </a:r>
            <a:r>
              <a:rPr lang="ru-RU" sz="3200" b="1" dirty="0">
                <a:solidFill>
                  <a:srgbClr val="006600"/>
                </a:solidFill>
                <a:latin typeface="Arial" panose="020B0604020202020204" pitchFamily="34" charset="0"/>
                <a:cs typeface="Arial" panose="020B0604020202020204" pitchFamily="34" charset="0"/>
              </a:rPr>
              <a:t>, и яко солнце отечеству твоему </a:t>
            </a:r>
            <a:r>
              <a:rPr lang="ru-RU" sz="3200" b="1" dirty="0" err="1">
                <a:solidFill>
                  <a:srgbClr val="006600"/>
                </a:solidFill>
                <a:latin typeface="Arial" panose="020B0604020202020204" pitchFamily="34" charset="0"/>
                <a:cs typeface="Arial" panose="020B0604020202020204" pitchFamily="34" charset="0"/>
              </a:rPr>
              <a:t>возсиял</a:t>
            </a:r>
            <a:r>
              <a:rPr lang="ru-RU" sz="3200" b="1" dirty="0">
                <a:solidFill>
                  <a:srgbClr val="006600"/>
                </a:solidFill>
                <a:latin typeface="Arial" panose="020B0604020202020204" pitchFamily="34" charset="0"/>
                <a:cs typeface="Arial" panose="020B0604020202020204" pitchFamily="34" charset="0"/>
              </a:rPr>
              <a:t> </a:t>
            </a:r>
            <a:r>
              <a:rPr lang="ru-RU" sz="3200" b="1" dirty="0" err="1">
                <a:solidFill>
                  <a:srgbClr val="006600"/>
                </a:solidFill>
                <a:latin typeface="Arial" panose="020B0604020202020204" pitchFamily="34" charset="0"/>
                <a:cs typeface="Arial" panose="020B0604020202020204" pitchFamily="34" charset="0"/>
              </a:rPr>
              <a:t>еси</a:t>
            </a:r>
            <a:r>
              <a:rPr lang="ru-RU" sz="3200" b="1" dirty="0">
                <a:solidFill>
                  <a:srgbClr val="006600"/>
                </a:solidFill>
                <a:latin typeface="Arial" panose="020B0604020202020204" pitchFamily="34" charset="0"/>
                <a:cs typeface="Arial" panose="020B0604020202020204" pitchFamily="34" charset="0"/>
              </a:rPr>
              <a:t>, тем Христос даром чудес обогати </a:t>
            </a:r>
            <a:r>
              <a:rPr lang="ru-RU" sz="3200" b="1" dirty="0" err="1">
                <a:solidFill>
                  <a:srgbClr val="006600"/>
                </a:solidFill>
                <a:latin typeface="Arial" panose="020B0604020202020204" pitchFamily="34" charset="0"/>
                <a:cs typeface="Arial" panose="020B0604020202020204" pitchFamily="34" charset="0"/>
              </a:rPr>
              <a:t>тя</a:t>
            </a:r>
            <a:r>
              <a:rPr lang="ru-RU" sz="3200" b="1" dirty="0">
                <a:solidFill>
                  <a:srgbClr val="006600"/>
                </a:solidFill>
                <a:latin typeface="Arial" panose="020B0604020202020204" pitchFamily="34" charset="0"/>
                <a:cs typeface="Arial" panose="020B0604020202020204" pitchFamily="34" charset="0"/>
              </a:rPr>
              <a:t>. Поминай нас, чтущих пресветлую память твою, да зовем </a:t>
            </a:r>
            <a:r>
              <a:rPr lang="ru-RU" sz="3200" b="1" dirty="0" err="1">
                <a:solidFill>
                  <a:srgbClr val="006600"/>
                </a:solidFill>
                <a:latin typeface="Arial" panose="020B0604020202020204" pitchFamily="34" charset="0"/>
                <a:cs typeface="Arial" panose="020B0604020202020204" pitchFamily="34" charset="0"/>
              </a:rPr>
              <a:t>ти</a:t>
            </a:r>
            <a:r>
              <a:rPr lang="ru-RU" sz="3200" b="1" dirty="0">
                <a:solidFill>
                  <a:srgbClr val="006600"/>
                </a:solidFill>
                <a:latin typeface="Arial" panose="020B0604020202020204" pitchFamily="34" charset="0"/>
                <a:cs typeface="Arial" panose="020B0604020202020204" pitchFamily="34" charset="0"/>
              </a:rPr>
              <a:t>: радуйся, </a:t>
            </a:r>
            <a:r>
              <a:rPr lang="ru-RU" sz="3200" b="1" dirty="0" err="1">
                <a:solidFill>
                  <a:srgbClr val="006600"/>
                </a:solidFill>
                <a:latin typeface="Arial" panose="020B0604020202020204" pitchFamily="34" charset="0"/>
                <a:cs typeface="Arial" panose="020B0604020202020204" pitchFamily="34" charset="0"/>
              </a:rPr>
              <a:t>Сергие</a:t>
            </a:r>
            <a:r>
              <a:rPr lang="ru-RU" sz="3200" b="1" dirty="0">
                <a:solidFill>
                  <a:srgbClr val="006600"/>
                </a:solidFill>
                <a:latin typeface="Arial" panose="020B0604020202020204" pitchFamily="34" charset="0"/>
                <a:cs typeface="Arial" panose="020B0604020202020204" pitchFamily="34" charset="0"/>
              </a:rPr>
              <a:t> </a:t>
            </a:r>
            <a:r>
              <a:rPr lang="ru-RU" sz="3200" b="1" dirty="0" err="1">
                <a:solidFill>
                  <a:srgbClr val="006600"/>
                </a:solidFill>
                <a:latin typeface="Arial" panose="020B0604020202020204" pitchFamily="34" charset="0"/>
                <a:cs typeface="Arial" panose="020B0604020202020204" pitchFamily="34" charset="0"/>
              </a:rPr>
              <a:t>Богомудре</a:t>
            </a:r>
            <a:r>
              <a:rPr lang="ru-RU" sz="3200" b="1" dirty="0">
                <a:solidFill>
                  <a:srgbClr val="006600"/>
                </a:solidFill>
                <a:latin typeface="Arial" panose="020B0604020202020204" pitchFamily="34" charset="0"/>
                <a:cs typeface="Arial" panose="020B0604020202020204" pitchFamily="34" charset="0"/>
              </a:rPr>
              <a:t>.</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72" y="0"/>
            <a:ext cx="3214985" cy="6858000"/>
          </a:xfrm>
          <a:prstGeom prst="rect">
            <a:avLst/>
          </a:prstGeom>
        </p:spPr>
      </p:pic>
    </p:spTree>
    <p:extLst>
      <p:ext uri="{BB962C8B-B14F-4D97-AF65-F5344CB8AC3E}">
        <p14:creationId xmlns:p14="http://schemas.microsoft.com/office/powerpoint/2010/main" val="1818913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7364" y="448507"/>
            <a:ext cx="8474636" cy="6118598"/>
          </a:xfrm>
          <a:prstGeom prst="rect">
            <a:avLst/>
          </a:prstGeom>
          <a:noFill/>
        </p:spPr>
        <p:txBody>
          <a:bodyPr wrap="square" rtlCol="0">
            <a:spAutoFit/>
          </a:bodyPr>
          <a:lstStyle/>
          <a:p>
            <a:pPr algn="ctr">
              <a:spcAft>
                <a:spcPts val="1200"/>
              </a:spcAft>
            </a:pPr>
            <a:r>
              <a:rPr lang="ru-RU" sz="3600" b="1" dirty="0" smtClean="0">
                <a:solidFill>
                  <a:srgbClr val="C00000"/>
                </a:solidFill>
                <a:latin typeface="Arial" panose="020B0604020202020204" pitchFamily="34" charset="0"/>
                <a:cs typeface="Arial" panose="020B0604020202020204" pitchFamily="34" charset="0"/>
              </a:rPr>
              <a:t>Стихира Преподобному Сергию </a:t>
            </a:r>
            <a:endParaRPr lang="ru-RU" sz="3200" dirty="0">
              <a:solidFill>
                <a:srgbClr val="C00000"/>
              </a:solidFill>
              <a:latin typeface="Arial" panose="020B0604020202020204" pitchFamily="34" charset="0"/>
              <a:cs typeface="Arial" panose="020B0604020202020204" pitchFamily="34" charset="0"/>
            </a:endParaRPr>
          </a:p>
          <a:p>
            <a:pPr>
              <a:lnSpc>
                <a:spcPct val="90000"/>
              </a:lnSpc>
            </a:pPr>
            <a:r>
              <a:rPr lang="ru-RU" sz="3200" b="1" dirty="0" err="1">
                <a:solidFill>
                  <a:srgbClr val="006600"/>
                </a:solidFill>
                <a:latin typeface="Arial" panose="020B0604020202020204" pitchFamily="34" charset="0"/>
                <a:cs typeface="Arial" panose="020B0604020202020204" pitchFamily="34" charset="0"/>
              </a:rPr>
              <a:t>Преподобне</a:t>
            </a:r>
            <a:r>
              <a:rPr lang="ru-RU" sz="3200" b="1" dirty="0">
                <a:solidFill>
                  <a:srgbClr val="006600"/>
                </a:solidFill>
                <a:latin typeface="Arial" panose="020B0604020202020204" pitchFamily="34" charset="0"/>
                <a:cs typeface="Arial" panose="020B0604020202020204" pitchFamily="34" charset="0"/>
              </a:rPr>
              <a:t> </a:t>
            </a:r>
            <a:r>
              <a:rPr lang="ru-RU" sz="3200" b="1" dirty="0" smtClean="0">
                <a:solidFill>
                  <a:srgbClr val="006600"/>
                </a:solidFill>
                <a:latin typeface="Arial" panose="020B0604020202020204" pitchFamily="34" charset="0"/>
                <a:cs typeface="Arial" panose="020B0604020202020204" pitchFamily="34" charset="0"/>
              </a:rPr>
              <a:t>отче </a:t>
            </a:r>
            <a:r>
              <a:rPr lang="ru-RU" sz="3200" b="1" dirty="0" err="1" smtClean="0">
                <a:solidFill>
                  <a:srgbClr val="006600"/>
                </a:solidFill>
                <a:latin typeface="Arial" panose="020B0604020202020204" pitchFamily="34" charset="0"/>
                <a:cs typeface="Arial" panose="020B0604020202020204" pitchFamily="34" charset="0"/>
              </a:rPr>
              <a:t>Сергие</a:t>
            </a:r>
            <a:r>
              <a:rPr lang="ru-RU" sz="3200" b="1" dirty="0" smtClean="0">
                <a:solidFill>
                  <a:srgbClr val="006600"/>
                </a:solidFill>
                <a:latin typeface="Arial" panose="020B0604020202020204" pitchFamily="34" charset="0"/>
                <a:cs typeface="Arial" panose="020B0604020202020204" pitchFamily="34" charset="0"/>
              </a:rPr>
              <a:t>, </a:t>
            </a:r>
            <a:r>
              <a:rPr lang="ru-RU" sz="3200" b="1" dirty="0">
                <a:solidFill>
                  <a:srgbClr val="006600"/>
                </a:solidFill>
                <a:latin typeface="Arial" panose="020B0604020202020204" pitchFamily="34" charset="0"/>
                <a:cs typeface="Arial" panose="020B0604020202020204" pitchFamily="34" charset="0"/>
              </a:rPr>
              <a:t>мира </a:t>
            </a:r>
            <a:r>
              <a:rPr lang="ru-RU" sz="3200" b="1" dirty="0" smtClean="0">
                <a:solidFill>
                  <a:srgbClr val="006600"/>
                </a:solidFill>
                <a:latin typeface="Arial" panose="020B0604020202020204" pitchFamily="34" charset="0"/>
                <a:cs typeface="Arial" panose="020B0604020202020204" pitchFamily="34" charset="0"/>
              </a:rPr>
              <a:t>красоту </a:t>
            </a:r>
            <a:r>
              <a:rPr lang="ru-RU" sz="3200" b="1" dirty="0">
                <a:solidFill>
                  <a:srgbClr val="006600"/>
                </a:solidFill>
                <a:latin typeface="Arial" panose="020B0604020202020204" pitchFamily="34" charset="0"/>
                <a:cs typeface="Arial" panose="020B0604020202020204" pitchFamily="34" charset="0"/>
              </a:rPr>
              <a:t>и сладость временную </a:t>
            </a:r>
            <a:r>
              <a:rPr lang="ru-RU" sz="3200" b="1" dirty="0" err="1">
                <a:solidFill>
                  <a:srgbClr val="006600"/>
                </a:solidFill>
                <a:latin typeface="Arial" panose="020B0604020202020204" pitchFamily="34" charset="0"/>
                <a:cs typeface="Arial" panose="020B0604020202020204" pitchFamily="34" charset="0"/>
              </a:rPr>
              <a:t>отнюд</a:t>
            </a:r>
            <a:r>
              <a:rPr lang="ru-RU" sz="3200" b="1" dirty="0">
                <a:solidFill>
                  <a:srgbClr val="006600"/>
                </a:solidFill>
                <a:latin typeface="Arial" panose="020B0604020202020204" pitchFamily="34" charset="0"/>
                <a:cs typeface="Arial" panose="020B0604020202020204" pitchFamily="34" charset="0"/>
              </a:rPr>
              <a:t> возненавидел </a:t>
            </a:r>
            <a:r>
              <a:rPr lang="ru-RU" sz="3200" b="1" dirty="0" err="1">
                <a:solidFill>
                  <a:srgbClr val="006600"/>
                </a:solidFill>
                <a:latin typeface="Arial" panose="020B0604020202020204" pitchFamily="34" charset="0"/>
                <a:cs typeface="Arial" panose="020B0604020202020204" pitchFamily="34" charset="0"/>
              </a:rPr>
              <a:t>еси</a:t>
            </a:r>
            <a:r>
              <a:rPr lang="ru-RU" sz="3200" b="1" dirty="0">
                <a:solidFill>
                  <a:srgbClr val="006600"/>
                </a:solidFill>
                <a:latin typeface="Arial" panose="020B0604020202020204" pitchFamily="34" charset="0"/>
                <a:cs typeface="Arial" panose="020B0604020202020204" pitchFamily="34" charset="0"/>
              </a:rPr>
              <a:t>, монашеское житие паче возлюбив, и ангелом собеседник </a:t>
            </a:r>
            <a:r>
              <a:rPr lang="ru-RU" sz="3200" b="1" dirty="0" err="1">
                <a:solidFill>
                  <a:srgbClr val="006600"/>
                </a:solidFill>
                <a:latin typeface="Arial" panose="020B0604020202020204" pitchFamily="34" charset="0"/>
                <a:cs typeface="Arial" panose="020B0604020202020204" pitchFamily="34" charset="0"/>
              </a:rPr>
              <a:t>быти</a:t>
            </a:r>
            <a:r>
              <a:rPr lang="ru-RU" sz="3200" b="1" dirty="0">
                <a:solidFill>
                  <a:srgbClr val="006600"/>
                </a:solidFill>
                <a:latin typeface="Arial" panose="020B0604020202020204" pitchFamily="34" charset="0"/>
                <a:cs typeface="Arial" panose="020B0604020202020204" pitchFamily="34" charset="0"/>
              </a:rPr>
              <a:t> сподобился </a:t>
            </a:r>
            <a:r>
              <a:rPr lang="ru-RU" sz="3200" b="1" dirty="0" err="1">
                <a:solidFill>
                  <a:srgbClr val="006600"/>
                </a:solidFill>
                <a:latin typeface="Arial" panose="020B0604020202020204" pitchFamily="34" charset="0"/>
                <a:cs typeface="Arial" panose="020B0604020202020204" pitchFamily="34" charset="0"/>
              </a:rPr>
              <a:t>еси</a:t>
            </a:r>
            <a:r>
              <a:rPr lang="ru-RU" sz="3200" b="1" dirty="0">
                <a:solidFill>
                  <a:srgbClr val="006600"/>
                </a:solidFill>
                <a:latin typeface="Arial" panose="020B0604020202020204" pitchFamily="34" charset="0"/>
                <a:cs typeface="Arial" panose="020B0604020202020204" pitchFamily="34" charset="0"/>
              </a:rPr>
              <a:t>, и светильник </a:t>
            </a:r>
            <a:r>
              <a:rPr lang="ru-RU" sz="3200" b="1" dirty="0" err="1">
                <a:solidFill>
                  <a:srgbClr val="006600"/>
                </a:solidFill>
                <a:latin typeface="Arial" panose="020B0604020202020204" pitchFamily="34" charset="0"/>
                <a:cs typeface="Arial" panose="020B0604020202020204" pitchFamily="34" charset="0"/>
              </a:rPr>
              <a:t>многосветлый</a:t>
            </a:r>
            <a:r>
              <a:rPr lang="ru-RU" sz="3200" b="1" dirty="0">
                <a:solidFill>
                  <a:srgbClr val="006600"/>
                </a:solidFill>
                <a:latin typeface="Arial" panose="020B0604020202020204" pitchFamily="34" charset="0"/>
                <a:cs typeface="Arial" panose="020B0604020202020204" pitchFamily="34" charset="0"/>
              </a:rPr>
              <a:t> </a:t>
            </a:r>
            <a:r>
              <a:rPr lang="ru-RU" sz="3200" b="1" dirty="0" err="1">
                <a:solidFill>
                  <a:srgbClr val="006600"/>
                </a:solidFill>
                <a:latin typeface="Arial" panose="020B0604020202020204" pitchFamily="34" charset="0"/>
                <a:cs typeface="Arial" panose="020B0604020202020204" pitchFamily="34" charset="0"/>
              </a:rPr>
              <a:t>Российския</a:t>
            </a:r>
            <a:r>
              <a:rPr lang="ru-RU" sz="3200" b="1" dirty="0">
                <a:solidFill>
                  <a:srgbClr val="006600"/>
                </a:solidFill>
                <a:latin typeface="Arial" panose="020B0604020202020204" pitchFamily="34" charset="0"/>
                <a:cs typeface="Arial" panose="020B0604020202020204" pitchFamily="34" charset="0"/>
              </a:rPr>
              <a:t> земли, </a:t>
            </a:r>
            <a:r>
              <a:rPr lang="ru-RU" sz="3200" b="1" dirty="0" err="1">
                <a:solidFill>
                  <a:srgbClr val="006600"/>
                </a:solidFill>
                <a:latin typeface="Arial" panose="020B0604020202020204" pitchFamily="34" charset="0"/>
                <a:cs typeface="Arial" panose="020B0604020202020204" pitchFamily="34" charset="0"/>
              </a:rPr>
              <a:t>чудесми</a:t>
            </a:r>
            <a:r>
              <a:rPr lang="ru-RU" sz="3200" b="1" dirty="0">
                <a:solidFill>
                  <a:srgbClr val="006600"/>
                </a:solidFill>
                <a:latin typeface="Arial" panose="020B0604020202020204" pitchFamily="34" charset="0"/>
                <a:cs typeface="Arial" panose="020B0604020202020204" pitchFamily="34" charset="0"/>
              </a:rPr>
              <a:t> </a:t>
            </a:r>
            <a:r>
              <a:rPr lang="ru-RU" sz="3200" b="1" dirty="0" err="1">
                <a:solidFill>
                  <a:srgbClr val="006600"/>
                </a:solidFill>
                <a:latin typeface="Arial" panose="020B0604020202020204" pitchFamily="34" charset="0"/>
                <a:cs typeface="Arial" panose="020B0604020202020204" pitchFamily="34" charset="0"/>
              </a:rPr>
              <a:t>якоже</a:t>
            </a:r>
            <a:r>
              <a:rPr lang="ru-RU" sz="3200" b="1" dirty="0">
                <a:solidFill>
                  <a:srgbClr val="006600"/>
                </a:solidFill>
                <a:latin typeface="Arial" panose="020B0604020202020204" pitchFamily="34" charset="0"/>
                <a:cs typeface="Arial" panose="020B0604020202020204" pitchFamily="34" charset="0"/>
              </a:rPr>
              <a:t> второе солнце сияя. Но всех нас поминай, совершающих священную память твою: мы </a:t>
            </a:r>
            <a:r>
              <a:rPr lang="ru-RU" sz="3200" b="1" dirty="0" err="1">
                <a:solidFill>
                  <a:srgbClr val="006600"/>
                </a:solidFill>
                <a:latin typeface="Arial" panose="020B0604020202020204" pitchFamily="34" charset="0"/>
                <a:cs typeface="Arial" panose="020B0604020202020204" pitchFamily="34" charset="0"/>
              </a:rPr>
              <a:t>бо</a:t>
            </a:r>
            <a:r>
              <a:rPr lang="ru-RU" sz="3200" b="1" dirty="0">
                <a:solidFill>
                  <a:srgbClr val="006600"/>
                </a:solidFill>
                <a:latin typeface="Arial" panose="020B0604020202020204" pitchFamily="34" charset="0"/>
                <a:cs typeface="Arial" panose="020B0604020202020204" pitchFamily="34" charset="0"/>
              </a:rPr>
              <a:t> чада твоя, и овцы словесных твоих учений, и </a:t>
            </a:r>
            <a:r>
              <a:rPr lang="ru-RU" sz="3200" b="1" dirty="0" err="1">
                <a:solidFill>
                  <a:srgbClr val="006600"/>
                </a:solidFill>
                <a:latin typeface="Arial" panose="020B0604020202020204" pitchFamily="34" charset="0"/>
                <a:cs typeface="Arial" panose="020B0604020202020204" pitchFamily="34" charset="0"/>
              </a:rPr>
              <a:t>тя</a:t>
            </a:r>
            <a:r>
              <a:rPr lang="ru-RU" sz="3200" b="1" dirty="0">
                <a:solidFill>
                  <a:srgbClr val="006600"/>
                </a:solidFill>
                <a:latin typeface="Arial" panose="020B0604020202020204" pitchFamily="34" charset="0"/>
                <a:cs typeface="Arial" panose="020B0604020202020204" pitchFamily="34" charset="0"/>
              </a:rPr>
              <a:t> на помощь призываем, </a:t>
            </a:r>
            <a:r>
              <a:rPr lang="ru-RU" sz="3200" b="1" dirty="0" err="1">
                <a:solidFill>
                  <a:srgbClr val="006600"/>
                </a:solidFill>
                <a:latin typeface="Arial" panose="020B0604020202020204" pitchFamily="34" charset="0"/>
                <a:cs typeface="Arial" panose="020B0604020202020204" pitchFamily="34" charset="0"/>
              </a:rPr>
              <a:t>просяще</a:t>
            </a:r>
            <a:r>
              <a:rPr lang="ru-RU" sz="3200" b="1" dirty="0">
                <a:solidFill>
                  <a:srgbClr val="006600"/>
                </a:solidFill>
                <a:latin typeface="Arial" panose="020B0604020202020204" pitchFamily="34" charset="0"/>
                <a:cs typeface="Arial" panose="020B0604020202020204" pitchFamily="34" charset="0"/>
              </a:rPr>
              <a:t> тобою </a:t>
            </a:r>
            <a:r>
              <a:rPr lang="ru-RU" sz="3200" b="1" dirty="0" err="1">
                <a:solidFill>
                  <a:srgbClr val="006600"/>
                </a:solidFill>
                <a:latin typeface="Arial" panose="020B0604020202020204" pitchFamily="34" charset="0"/>
                <a:cs typeface="Arial" panose="020B0604020202020204" pitchFamily="34" charset="0"/>
              </a:rPr>
              <a:t>прияти</a:t>
            </a:r>
            <a:r>
              <a:rPr lang="ru-RU" sz="3200" b="1" dirty="0">
                <a:solidFill>
                  <a:srgbClr val="006600"/>
                </a:solidFill>
                <a:latin typeface="Arial" panose="020B0604020202020204" pitchFamily="34" charset="0"/>
                <a:cs typeface="Arial" panose="020B0604020202020204" pitchFamily="34" charset="0"/>
              </a:rPr>
              <a:t> мир и </a:t>
            </a:r>
            <a:r>
              <a:rPr lang="ru-RU" sz="3200" b="1" dirty="0" err="1">
                <a:solidFill>
                  <a:srgbClr val="006600"/>
                </a:solidFill>
                <a:latin typeface="Arial" panose="020B0604020202020204" pitchFamily="34" charset="0"/>
                <a:cs typeface="Arial" panose="020B0604020202020204" pitchFamily="34" charset="0"/>
              </a:rPr>
              <a:t>велию</a:t>
            </a:r>
            <a:r>
              <a:rPr lang="ru-RU" sz="3200" b="1" dirty="0">
                <a:solidFill>
                  <a:srgbClr val="006600"/>
                </a:solidFill>
                <a:latin typeface="Arial" panose="020B0604020202020204" pitchFamily="34" charset="0"/>
                <a:cs typeface="Arial" panose="020B0604020202020204" pitchFamily="34" charset="0"/>
              </a:rPr>
              <a:t> милость.</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72" y="0"/>
            <a:ext cx="3214985" cy="6858000"/>
          </a:xfrm>
          <a:prstGeom prst="rect">
            <a:avLst/>
          </a:prstGeom>
        </p:spPr>
      </p:pic>
    </p:spTree>
    <p:extLst>
      <p:ext uri="{BB962C8B-B14F-4D97-AF65-F5344CB8AC3E}">
        <p14:creationId xmlns:p14="http://schemas.microsoft.com/office/powerpoint/2010/main" val="4134431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7832" y="305302"/>
            <a:ext cx="8474636" cy="6173998"/>
          </a:xfrm>
          <a:prstGeom prst="rect">
            <a:avLst/>
          </a:prstGeom>
          <a:noFill/>
        </p:spPr>
        <p:txBody>
          <a:bodyPr wrap="square" rtlCol="0">
            <a:spAutoFit/>
          </a:bodyPr>
          <a:lstStyle/>
          <a:p>
            <a:pPr algn="ctr" fontAlgn="base">
              <a:lnSpc>
                <a:spcPct val="90000"/>
              </a:lnSpc>
              <a:spcAft>
                <a:spcPts val="1200"/>
              </a:spcAft>
            </a:pPr>
            <a:r>
              <a:rPr lang="ru-RU" sz="3600" b="1" dirty="0">
                <a:solidFill>
                  <a:srgbClr val="C00000"/>
                </a:solidFill>
                <a:latin typeface="Arial" panose="020B0604020202020204" pitchFamily="34" charset="0"/>
                <a:cs typeface="Arial" panose="020B0604020202020204" pitchFamily="34" charset="0"/>
              </a:rPr>
              <a:t>Духовное завещание </a:t>
            </a:r>
            <a:r>
              <a:rPr lang="ru-RU" sz="3600" b="1" dirty="0" smtClean="0">
                <a:solidFill>
                  <a:srgbClr val="C00000"/>
                </a:solidFill>
                <a:latin typeface="Arial" panose="020B0604020202020204" pitchFamily="34" charset="0"/>
                <a:cs typeface="Arial" panose="020B0604020202020204" pitchFamily="34" charset="0"/>
              </a:rPr>
              <a:t/>
            </a:r>
            <a:br>
              <a:rPr lang="ru-RU" sz="3600" b="1" dirty="0" smtClean="0">
                <a:solidFill>
                  <a:srgbClr val="C00000"/>
                </a:solidFill>
                <a:latin typeface="Arial" panose="020B0604020202020204" pitchFamily="34" charset="0"/>
                <a:cs typeface="Arial" panose="020B0604020202020204" pitchFamily="34" charset="0"/>
              </a:rPr>
            </a:br>
            <a:r>
              <a:rPr lang="ru-RU" sz="3600" b="1" dirty="0" smtClean="0">
                <a:solidFill>
                  <a:srgbClr val="C00000"/>
                </a:solidFill>
                <a:latin typeface="Arial" panose="020B0604020202020204" pitchFamily="34" charset="0"/>
                <a:cs typeface="Arial" panose="020B0604020202020204" pitchFamily="34" charset="0"/>
              </a:rPr>
              <a:t>Преподобного </a:t>
            </a:r>
            <a:r>
              <a:rPr lang="ru-RU" sz="3600" b="1" dirty="0">
                <a:solidFill>
                  <a:srgbClr val="C00000"/>
                </a:solidFill>
                <a:latin typeface="Arial" panose="020B0604020202020204" pitchFamily="34" charset="0"/>
                <a:cs typeface="Arial" panose="020B0604020202020204" pitchFamily="34" charset="0"/>
              </a:rPr>
              <a:t>Сергия Радонежского</a:t>
            </a:r>
            <a:endParaRPr lang="ru-RU" sz="3600" dirty="0">
              <a:solidFill>
                <a:srgbClr val="C00000"/>
              </a:solidFill>
              <a:latin typeface="Arial" panose="020B0604020202020204" pitchFamily="34" charset="0"/>
              <a:cs typeface="Arial" panose="020B0604020202020204" pitchFamily="34" charset="0"/>
            </a:endParaRPr>
          </a:p>
          <a:p>
            <a:r>
              <a:rPr lang="ru-RU" sz="3200" b="1" dirty="0">
                <a:solidFill>
                  <a:srgbClr val="006600"/>
                </a:solidFill>
                <a:latin typeface="Arial" panose="020B0604020202020204" pitchFamily="34" charset="0"/>
                <a:cs typeface="Arial" panose="020B0604020202020204" pitchFamily="34" charset="0"/>
              </a:rPr>
              <a:t>«Внимайте себе, братия, всех молю, прежде имейте страх Божий и чистоту душевную и телесную и любовь нелицемерную; к сим же и </a:t>
            </a:r>
            <a:r>
              <a:rPr lang="ru-RU" sz="3200" b="1" dirty="0" err="1">
                <a:solidFill>
                  <a:srgbClr val="006600"/>
                </a:solidFill>
                <a:latin typeface="Arial" panose="020B0604020202020204" pitchFamily="34" charset="0"/>
                <a:cs typeface="Arial" panose="020B0604020202020204" pitchFamily="34" charset="0"/>
              </a:rPr>
              <a:t>страннолюбие</a:t>
            </a:r>
            <a:r>
              <a:rPr lang="ru-RU" sz="3200" b="1" dirty="0">
                <a:solidFill>
                  <a:srgbClr val="006600"/>
                </a:solidFill>
                <a:latin typeface="Arial" panose="020B0604020202020204" pitchFamily="34" charset="0"/>
                <a:cs typeface="Arial" panose="020B0604020202020204" pitchFamily="34" charset="0"/>
              </a:rPr>
              <a:t> и смирение с покорением, пост и молитву. Пища и питие в меру; чести и славы не любите, паче же всего </a:t>
            </a:r>
            <a:r>
              <a:rPr lang="ru-RU" sz="3200" b="1" dirty="0" err="1">
                <a:solidFill>
                  <a:srgbClr val="006600"/>
                </a:solidFill>
                <a:latin typeface="Arial" panose="020B0604020202020204" pitchFamily="34" charset="0"/>
                <a:cs typeface="Arial" panose="020B0604020202020204" pitchFamily="34" charset="0"/>
              </a:rPr>
              <a:t>бойтеся</a:t>
            </a:r>
            <a:r>
              <a:rPr lang="ru-RU" sz="3200" b="1" dirty="0">
                <a:solidFill>
                  <a:srgbClr val="006600"/>
                </a:solidFill>
                <a:latin typeface="Arial" panose="020B0604020202020204" pitchFamily="34" charset="0"/>
                <a:cs typeface="Arial" panose="020B0604020202020204" pitchFamily="34" charset="0"/>
              </a:rPr>
              <a:t> и поминайте час смертный и второе пришествие».</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72" y="0"/>
            <a:ext cx="3214985" cy="6858000"/>
          </a:xfrm>
          <a:prstGeom prst="rect">
            <a:avLst/>
          </a:prstGeom>
        </p:spPr>
      </p:pic>
    </p:spTree>
    <p:extLst>
      <p:ext uri="{BB962C8B-B14F-4D97-AF65-F5344CB8AC3E}">
        <p14:creationId xmlns:p14="http://schemas.microsoft.com/office/powerpoint/2010/main" val="1933308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7832" y="305302"/>
            <a:ext cx="8474636" cy="5293757"/>
          </a:xfrm>
          <a:prstGeom prst="rect">
            <a:avLst/>
          </a:prstGeom>
          <a:noFill/>
        </p:spPr>
        <p:txBody>
          <a:bodyPr wrap="square" rtlCol="0">
            <a:spAutoFit/>
          </a:bodyPr>
          <a:lstStyle/>
          <a:p>
            <a:pPr algn="ctr">
              <a:spcAft>
                <a:spcPts val="1200"/>
              </a:spcAft>
            </a:pPr>
            <a:r>
              <a:rPr lang="ru-RU" sz="3600" b="1" dirty="0">
                <a:solidFill>
                  <a:srgbClr val="C00000"/>
                </a:solidFill>
                <a:latin typeface="Arial" panose="020B0604020202020204" pitchFamily="34" charset="0"/>
                <a:cs typeface="Arial" panose="020B0604020202020204" pitchFamily="34" charset="0"/>
              </a:rPr>
              <a:t>Первый урок – </a:t>
            </a:r>
            <a:r>
              <a:rPr lang="ru-RU" sz="3600" b="1" dirty="0" smtClean="0">
                <a:solidFill>
                  <a:srgbClr val="C00000"/>
                </a:solidFill>
                <a:latin typeface="Arial" panose="020B0604020202020204" pitchFamily="34" charset="0"/>
                <a:cs typeface="Arial" panose="020B0604020202020204" pitchFamily="34" charset="0"/>
              </a:rPr>
              <a:t/>
            </a:r>
            <a:br>
              <a:rPr lang="ru-RU" sz="3600" b="1" dirty="0" smtClean="0">
                <a:solidFill>
                  <a:srgbClr val="C00000"/>
                </a:solidFill>
                <a:latin typeface="Arial" panose="020B0604020202020204" pitchFamily="34" charset="0"/>
                <a:cs typeface="Arial" panose="020B0604020202020204" pitchFamily="34" charset="0"/>
              </a:rPr>
            </a:br>
            <a:r>
              <a:rPr lang="ru-RU" sz="3600" b="1" dirty="0" smtClean="0">
                <a:solidFill>
                  <a:srgbClr val="C00000"/>
                </a:solidFill>
                <a:latin typeface="Arial" panose="020B0604020202020204" pitchFamily="34" charset="0"/>
                <a:cs typeface="Arial" panose="020B0604020202020204" pitchFamily="34" charset="0"/>
              </a:rPr>
              <a:t>УРОК МОЛИТВЫ</a:t>
            </a:r>
            <a:endParaRPr lang="ru-RU" sz="3600" dirty="0">
              <a:solidFill>
                <a:srgbClr val="C00000"/>
              </a:solidFill>
              <a:latin typeface="Arial" panose="020B0604020202020204" pitchFamily="34" charset="0"/>
              <a:cs typeface="Arial" panose="020B0604020202020204" pitchFamily="34" charset="0"/>
            </a:endParaRPr>
          </a:p>
          <a:p>
            <a:r>
              <a:rPr lang="ru-RU" sz="3200" b="1" dirty="0">
                <a:solidFill>
                  <a:srgbClr val="006600"/>
                </a:solidFill>
                <a:latin typeface="Arial" panose="020B0604020202020204" pitchFamily="34" charset="0"/>
                <a:cs typeface="Arial" panose="020B0604020202020204" pitchFamily="34" charset="0"/>
              </a:rPr>
              <a:t>Урок молитвы преподобного Сергия – это понимание того, что никакое дело не может быть всецело полезным (то есть полезным для души и для всей жизни) без помощи Божией. Это нам пример и урок – каждое дело следует начинать молитвой и не забывать благодарить Бога за благодатную помощь.</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72" y="0"/>
            <a:ext cx="3214985" cy="6858000"/>
          </a:xfrm>
          <a:prstGeom prst="rect">
            <a:avLst/>
          </a:prstGeom>
        </p:spPr>
      </p:pic>
    </p:spTree>
    <p:extLst>
      <p:ext uri="{BB962C8B-B14F-4D97-AF65-F5344CB8AC3E}">
        <p14:creationId xmlns:p14="http://schemas.microsoft.com/office/powerpoint/2010/main" val="3211843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68232" y="4633125"/>
            <a:ext cx="4064004" cy="1938992"/>
          </a:xfrm>
          <a:prstGeom prst="rect">
            <a:avLst/>
          </a:prstGeom>
          <a:noFill/>
        </p:spPr>
        <p:txBody>
          <a:bodyPr wrap="square" rtlCol="0">
            <a:spAutoFit/>
          </a:bodyPr>
          <a:lstStyle/>
          <a:p>
            <a:r>
              <a:rPr lang="ru-RU" sz="2400" b="1" dirty="0" smtClean="0">
                <a:solidFill>
                  <a:srgbClr val="006600"/>
                </a:solidFill>
                <a:latin typeface="Arial" panose="020B0604020202020204" pitchFamily="34" charset="0"/>
                <a:cs typeface="Arial" panose="020B0604020202020204" pitchFamily="34" charset="0"/>
              </a:rPr>
              <a:t>Явление чудного старца отроку Варфоломею. </a:t>
            </a:r>
          </a:p>
          <a:p>
            <a:r>
              <a:rPr lang="ru-RU" sz="2400" b="1" dirty="0" smtClean="0">
                <a:solidFill>
                  <a:srgbClr val="006600"/>
                </a:solidFill>
                <a:latin typeface="Arial" panose="020B0604020202020204" pitchFamily="34" charset="0"/>
                <a:cs typeface="Arial" panose="020B0604020202020204" pitchFamily="34" charset="0"/>
              </a:rPr>
              <a:t>Миниатюра Жития Преподобного Сергия. </a:t>
            </a:r>
            <a:r>
              <a:rPr lang="en-US" sz="2400" b="1" dirty="0" smtClean="0">
                <a:solidFill>
                  <a:srgbClr val="006600"/>
                </a:solidFill>
                <a:latin typeface="Arial" panose="020B0604020202020204" pitchFamily="34" charset="0"/>
                <a:cs typeface="Arial" panose="020B0604020202020204" pitchFamily="34" charset="0"/>
              </a:rPr>
              <a:t>XVI </a:t>
            </a:r>
            <a:r>
              <a:rPr lang="ru-RU" sz="2400" b="1" dirty="0" smtClean="0">
                <a:solidFill>
                  <a:srgbClr val="006600"/>
                </a:solidFill>
                <a:latin typeface="Arial" panose="020B0604020202020204" pitchFamily="34" charset="0"/>
                <a:cs typeface="Arial" panose="020B0604020202020204" pitchFamily="34" charset="0"/>
              </a:rPr>
              <a:t>в.</a:t>
            </a:r>
            <a:endParaRPr lang="ru-RU" sz="2400" b="1" dirty="0">
              <a:solidFill>
                <a:srgbClr val="006600"/>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144" y="0"/>
            <a:ext cx="6896100" cy="6858000"/>
          </a:xfrm>
          <a:prstGeom prst="rect">
            <a:avLst/>
          </a:prstGeom>
        </p:spPr>
      </p:pic>
    </p:spTree>
    <p:extLst>
      <p:ext uri="{BB962C8B-B14F-4D97-AF65-F5344CB8AC3E}">
        <p14:creationId xmlns:p14="http://schemas.microsoft.com/office/powerpoint/2010/main" val="4092643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396335"/>
            <a:ext cx="12192000" cy="461665"/>
          </a:xfrm>
          <a:prstGeom prst="rect">
            <a:avLst/>
          </a:prstGeom>
          <a:noFill/>
        </p:spPr>
        <p:txBody>
          <a:bodyPr wrap="square" rtlCol="0">
            <a:spAutoFit/>
          </a:bodyPr>
          <a:lstStyle/>
          <a:p>
            <a:pPr algn="ctr"/>
            <a:r>
              <a:rPr lang="ru-RU" sz="2400" b="1" dirty="0" smtClean="0">
                <a:solidFill>
                  <a:srgbClr val="006600"/>
                </a:solidFill>
                <a:latin typeface="Arial" panose="020B0604020202020204" pitchFamily="34" charset="0"/>
                <a:cs typeface="Arial" panose="020B0604020202020204" pitchFamily="34" charset="0"/>
              </a:rPr>
              <a:t>Видение отроку Варфоломею. Картина М. Нестерова</a:t>
            </a:r>
            <a:endParaRPr lang="ru-RU" sz="2400" b="1" dirty="0">
              <a:solidFill>
                <a:srgbClr val="006600"/>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850" y="0"/>
            <a:ext cx="8496300" cy="6400800"/>
          </a:xfrm>
          <a:prstGeom prst="rect">
            <a:avLst/>
          </a:prstGeom>
        </p:spPr>
      </p:pic>
    </p:spTree>
    <p:extLst>
      <p:ext uri="{BB962C8B-B14F-4D97-AF65-F5344CB8AC3E}">
        <p14:creationId xmlns:p14="http://schemas.microsoft.com/office/powerpoint/2010/main" val="3156438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7832" y="290785"/>
            <a:ext cx="8474636" cy="6278642"/>
          </a:xfrm>
          <a:prstGeom prst="rect">
            <a:avLst/>
          </a:prstGeom>
          <a:noFill/>
        </p:spPr>
        <p:txBody>
          <a:bodyPr wrap="square" rtlCol="0">
            <a:spAutoFit/>
          </a:bodyPr>
          <a:lstStyle/>
          <a:p>
            <a:pPr algn="ctr">
              <a:spcAft>
                <a:spcPts val="1200"/>
              </a:spcAft>
            </a:pPr>
            <a:r>
              <a:rPr lang="ru-RU" sz="3600" b="1" dirty="0" smtClean="0">
                <a:solidFill>
                  <a:srgbClr val="C00000"/>
                </a:solidFill>
                <a:latin typeface="Arial" panose="020B0604020202020204" pitchFamily="34" charset="0"/>
                <a:cs typeface="Arial" panose="020B0604020202020204" pitchFamily="34" charset="0"/>
              </a:rPr>
              <a:t>Второй </a:t>
            </a:r>
            <a:r>
              <a:rPr lang="ru-RU" sz="3600" b="1" dirty="0">
                <a:solidFill>
                  <a:srgbClr val="C00000"/>
                </a:solidFill>
                <a:latin typeface="Arial" panose="020B0604020202020204" pitchFamily="34" charset="0"/>
                <a:cs typeface="Arial" panose="020B0604020202020204" pitchFamily="34" charset="0"/>
              </a:rPr>
              <a:t>урок – </a:t>
            </a:r>
            <a:r>
              <a:rPr lang="ru-RU" sz="3600" b="1" dirty="0" smtClean="0">
                <a:solidFill>
                  <a:srgbClr val="C00000"/>
                </a:solidFill>
                <a:latin typeface="Arial" panose="020B0604020202020204" pitchFamily="34" charset="0"/>
                <a:cs typeface="Arial" panose="020B0604020202020204" pitchFamily="34" charset="0"/>
              </a:rPr>
              <a:t/>
            </a:r>
            <a:br>
              <a:rPr lang="ru-RU" sz="3600" b="1" dirty="0" smtClean="0">
                <a:solidFill>
                  <a:srgbClr val="C00000"/>
                </a:solidFill>
                <a:latin typeface="Arial" panose="020B0604020202020204" pitchFamily="34" charset="0"/>
                <a:cs typeface="Arial" panose="020B0604020202020204" pitchFamily="34" charset="0"/>
              </a:rPr>
            </a:br>
            <a:r>
              <a:rPr lang="ru-RU" sz="3600" b="1" dirty="0" smtClean="0">
                <a:solidFill>
                  <a:srgbClr val="C00000"/>
                </a:solidFill>
                <a:latin typeface="Arial" panose="020B0604020202020204" pitchFamily="34" charset="0"/>
                <a:cs typeface="Arial" panose="020B0604020202020204" pitchFamily="34" charset="0"/>
              </a:rPr>
              <a:t>УРОК ПОЧТЕНИЯ К РОДИТЕЛЯМ </a:t>
            </a:r>
            <a:br>
              <a:rPr lang="ru-RU" sz="3600" b="1" dirty="0" smtClean="0">
                <a:solidFill>
                  <a:srgbClr val="C00000"/>
                </a:solidFill>
                <a:latin typeface="Arial" panose="020B0604020202020204" pitchFamily="34" charset="0"/>
                <a:cs typeface="Arial" panose="020B0604020202020204" pitchFamily="34" charset="0"/>
              </a:rPr>
            </a:br>
            <a:r>
              <a:rPr lang="ru-RU" sz="3200" b="1" dirty="0" smtClean="0">
                <a:solidFill>
                  <a:srgbClr val="C00000"/>
                </a:solidFill>
                <a:latin typeface="Arial" panose="020B0604020202020204" pitchFamily="34" charset="0"/>
                <a:cs typeface="Arial" panose="020B0604020202020204" pitchFamily="34" charset="0"/>
              </a:rPr>
              <a:t>по </a:t>
            </a:r>
            <a:r>
              <a:rPr lang="ru-RU" sz="3200" b="1" dirty="0">
                <a:solidFill>
                  <a:srgbClr val="C00000"/>
                </a:solidFill>
                <a:latin typeface="Arial" panose="020B0604020202020204" pitchFamily="34" charset="0"/>
                <a:cs typeface="Arial" panose="020B0604020202020204" pitchFamily="34" charset="0"/>
              </a:rPr>
              <a:t>заповеди Божией: </a:t>
            </a:r>
            <a:r>
              <a:rPr lang="ru-RU" sz="3200" b="1" dirty="0" smtClean="0">
                <a:solidFill>
                  <a:srgbClr val="C00000"/>
                </a:solidFill>
                <a:latin typeface="Arial" panose="020B0604020202020204" pitchFamily="34" charset="0"/>
                <a:cs typeface="Arial" panose="020B0604020202020204" pitchFamily="34" charset="0"/>
              </a:rPr>
              <a:t/>
            </a:r>
            <a:br>
              <a:rPr lang="ru-RU" sz="3200" b="1" dirty="0" smtClean="0">
                <a:solidFill>
                  <a:srgbClr val="C00000"/>
                </a:solidFill>
                <a:latin typeface="Arial" panose="020B0604020202020204" pitchFamily="34" charset="0"/>
                <a:cs typeface="Arial" panose="020B0604020202020204" pitchFamily="34" charset="0"/>
              </a:rPr>
            </a:br>
            <a:r>
              <a:rPr lang="ru-RU" sz="3200" b="1" dirty="0" smtClean="0">
                <a:solidFill>
                  <a:srgbClr val="C00000"/>
                </a:solidFill>
                <a:latin typeface="Arial" panose="020B0604020202020204" pitchFamily="34" charset="0"/>
                <a:cs typeface="Arial" panose="020B0604020202020204" pitchFamily="34" charset="0"/>
              </a:rPr>
              <a:t>«</a:t>
            </a:r>
            <a:r>
              <a:rPr lang="ru-RU" sz="3200" b="1" dirty="0">
                <a:solidFill>
                  <a:srgbClr val="C00000"/>
                </a:solidFill>
                <a:latin typeface="Arial" panose="020B0604020202020204" pitchFamily="34" charset="0"/>
                <a:cs typeface="Arial" panose="020B0604020202020204" pitchFamily="34" charset="0"/>
              </a:rPr>
              <a:t>Чти отца и матерь и будет тебе благо»</a:t>
            </a:r>
            <a:endParaRPr lang="ru-RU" sz="3200" dirty="0">
              <a:solidFill>
                <a:srgbClr val="C00000"/>
              </a:solidFill>
              <a:latin typeface="Arial" panose="020B0604020202020204" pitchFamily="34" charset="0"/>
              <a:cs typeface="Arial" panose="020B0604020202020204" pitchFamily="34" charset="0"/>
            </a:endParaRPr>
          </a:p>
          <a:p>
            <a:r>
              <a:rPr lang="ru-RU" sz="3200" b="1" dirty="0">
                <a:solidFill>
                  <a:srgbClr val="006600"/>
                </a:solidFill>
                <a:latin typeface="Arial" panose="020B0604020202020204" pitchFamily="34" charset="0"/>
                <a:cs typeface="Arial" panose="020B0604020202020204" pitchFamily="34" charset="0"/>
              </a:rPr>
              <a:t>Урок почтения к родителям – это урок сыновней любви к родителям – праведным Кириллу и Марии. </a:t>
            </a:r>
            <a:r>
              <a:rPr lang="ru-RU" sz="3200" b="1" dirty="0" smtClean="0">
                <a:solidFill>
                  <a:srgbClr val="006600"/>
                </a:solidFill>
                <a:latin typeface="Arial" panose="020B0604020202020204" pitchFamily="34" charset="0"/>
                <a:cs typeface="Arial" panose="020B0604020202020204" pitchFamily="34" charset="0"/>
              </a:rPr>
              <a:t/>
            </a:r>
            <a:br>
              <a:rPr lang="ru-RU" sz="3200" b="1" dirty="0" smtClean="0">
                <a:solidFill>
                  <a:srgbClr val="006600"/>
                </a:solidFill>
                <a:latin typeface="Arial" panose="020B0604020202020204" pitchFamily="34" charset="0"/>
                <a:cs typeface="Arial" panose="020B0604020202020204" pitchFamily="34" charset="0"/>
              </a:rPr>
            </a:br>
            <a:r>
              <a:rPr lang="ru-RU" sz="3200" b="1" dirty="0" smtClean="0">
                <a:solidFill>
                  <a:srgbClr val="006600"/>
                </a:solidFill>
                <a:latin typeface="Arial" panose="020B0604020202020204" pitchFamily="34" charset="0"/>
                <a:cs typeface="Arial" panose="020B0604020202020204" pitchFamily="34" charset="0"/>
              </a:rPr>
              <a:t>По </a:t>
            </a:r>
            <a:r>
              <a:rPr lang="ru-RU" sz="3200" b="1" dirty="0">
                <a:solidFill>
                  <a:srgbClr val="006600"/>
                </a:solidFill>
                <a:latin typeface="Arial" panose="020B0604020202020204" pitchFamily="34" charset="0"/>
                <a:cs typeface="Arial" panose="020B0604020202020204" pitchFamily="34" charset="0"/>
              </a:rPr>
              <a:t>их родительскому слову Варфоломей утешал их старость. </a:t>
            </a:r>
            <a:r>
              <a:rPr lang="ru-RU" sz="3200" b="1" dirty="0" smtClean="0">
                <a:solidFill>
                  <a:srgbClr val="006600"/>
                </a:solidFill>
                <a:latin typeface="Arial" panose="020B0604020202020204" pitchFamily="34" charset="0"/>
                <a:cs typeface="Arial" panose="020B0604020202020204" pitchFamily="34" charset="0"/>
              </a:rPr>
              <a:t/>
            </a:r>
            <a:br>
              <a:rPr lang="ru-RU" sz="3200" b="1" dirty="0" smtClean="0">
                <a:solidFill>
                  <a:srgbClr val="006600"/>
                </a:solidFill>
                <a:latin typeface="Arial" panose="020B0604020202020204" pitchFamily="34" charset="0"/>
                <a:cs typeface="Arial" panose="020B0604020202020204" pitchFamily="34" charset="0"/>
              </a:rPr>
            </a:br>
            <a:r>
              <a:rPr lang="ru-RU" sz="3200" b="1" dirty="0" smtClean="0">
                <a:solidFill>
                  <a:srgbClr val="006600"/>
                </a:solidFill>
                <a:latin typeface="Arial" panose="020B0604020202020204" pitchFamily="34" charset="0"/>
                <a:cs typeface="Arial" panose="020B0604020202020204" pitchFamily="34" charset="0"/>
              </a:rPr>
              <a:t>И </a:t>
            </a:r>
            <a:r>
              <a:rPr lang="ru-RU" sz="3200" b="1" dirty="0">
                <a:solidFill>
                  <a:srgbClr val="006600"/>
                </a:solidFill>
                <a:latin typeface="Arial" panose="020B0604020202020204" pitchFamily="34" charset="0"/>
                <a:cs typeface="Arial" panose="020B0604020202020204" pitchFamily="34" charset="0"/>
              </a:rPr>
              <a:t>только после их упокоения он уединился в безлюдном месте и там построил храм </a:t>
            </a:r>
            <a:r>
              <a:rPr lang="ru-RU" sz="3200" b="1" dirty="0" smtClean="0">
                <a:solidFill>
                  <a:srgbClr val="006600"/>
                </a:solidFill>
                <a:latin typeface="Arial" panose="020B0604020202020204" pitchFamily="34" charset="0"/>
                <a:cs typeface="Arial" panose="020B0604020202020204" pitchFamily="34" charset="0"/>
              </a:rPr>
              <a:t>в честь </a:t>
            </a:r>
            <a:r>
              <a:rPr lang="ru-RU" sz="3200" b="1" dirty="0">
                <a:solidFill>
                  <a:srgbClr val="006600"/>
                </a:solidFill>
                <a:latin typeface="Arial" panose="020B0604020202020204" pitchFamily="34" charset="0"/>
                <a:cs typeface="Arial" panose="020B0604020202020204" pitchFamily="34" charset="0"/>
              </a:rPr>
              <a:t>Святой Троицы.</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72" y="0"/>
            <a:ext cx="3214985" cy="6858000"/>
          </a:xfrm>
          <a:prstGeom prst="rect">
            <a:avLst/>
          </a:prstGeom>
        </p:spPr>
      </p:pic>
    </p:spTree>
    <p:extLst>
      <p:ext uri="{BB962C8B-B14F-4D97-AF65-F5344CB8AC3E}">
        <p14:creationId xmlns:p14="http://schemas.microsoft.com/office/powerpoint/2010/main" val="1777564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43499" y="4633125"/>
            <a:ext cx="4064004" cy="1569660"/>
          </a:xfrm>
          <a:prstGeom prst="rect">
            <a:avLst/>
          </a:prstGeom>
          <a:noFill/>
        </p:spPr>
        <p:txBody>
          <a:bodyPr wrap="square" rtlCol="0">
            <a:spAutoFit/>
          </a:bodyPr>
          <a:lstStyle/>
          <a:p>
            <a:r>
              <a:rPr lang="ru-RU" sz="2400" b="1" dirty="0" smtClean="0">
                <a:solidFill>
                  <a:srgbClr val="006600"/>
                </a:solidFill>
                <a:latin typeface="Arial" panose="020B0604020202020204" pitchFamily="34" charset="0"/>
                <a:cs typeface="Arial" panose="020B0604020202020204" pitchFamily="34" charset="0"/>
              </a:rPr>
              <a:t>Преподобные Кирилл </a:t>
            </a:r>
            <a:r>
              <a:rPr lang="en-US" sz="2400" b="1" dirty="0" smtClean="0">
                <a:solidFill>
                  <a:srgbClr val="006600"/>
                </a:solidFill>
                <a:latin typeface="Arial" panose="020B0604020202020204" pitchFamily="34" charset="0"/>
                <a:cs typeface="Arial" panose="020B0604020202020204" pitchFamily="34" charset="0"/>
              </a:rPr>
              <a:t/>
            </a:r>
            <a:br>
              <a:rPr lang="en-US" sz="2400" b="1" dirty="0" smtClean="0">
                <a:solidFill>
                  <a:srgbClr val="006600"/>
                </a:solidFill>
                <a:latin typeface="Arial" panose="020B0604020202020204" pitchFamily="34" charset="0"/>
                <a:cs typeface="Arial" panose="020B0604020202020204" pitchFamily="34" charset="0"/>
              </a:rPr>
            </a:br>
            <a:r>
              <a:rPr lang="ru-RU" sz="2400" b="1" dirty="0" smtClean="0">
                <a:solidFill>
                  <a:srgbClr val="006600"/>
                </a:solidFill>
                <a:latin typeface="Arial" panose="020B0604020202020204" pitchFamily="34" charset="0"/>
                <a:cs typeface="Arial" panose="020B0604020202020204" pitchFamily="34" charset="0"/>
              </a:rPr>
              <a:t>и Мария, родители Преподобного Сергия. Икона</a:t>
            </a:r>
            <a:endParaRPr lang="ru-RU" sz="2400" b="1" dirty="0">
              <a:solidFill>
                <a:srgbClr val="006600"/>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5760" y="0"/>
            <a:ext cx="3552825" cy="6858000"/>
          </a:xfrm>
          <a:prstGeom prst="rect">
            <a:avLst/>
          </a:prstGeom>
        </p:spPr>
      </p:pic>
    </p:spTree>
    <p:extLst>
      <p:ext uri="{BB962C8B-B14F-4D97-AF65-F5344CB8AC3E}">
        <p14:creationId xmlns:p14="http://schemas.microsoft.com/office/powerpoint/2010/main" val="4045586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3930" y="1413063"/>
            <a:ext cx="5749362" cy="4031873"/>
          </a:xfrm>
          <a:prstGeom prst="rect">
            <a:avLst/>
          </a:prstGeom>
          <a:noFill/>
        </p:spPr>
        <p:txBody>
          <a:bodyPr wrap="square" rtlCol="0">
            <a:spAutoFit/>
          </a:bodyPr>
          <a:lstStyle/>
          <a:p>
            <a:r>
              <a:rPr lang="ru-RU" sz="3200" b="1" dirty="0" smtClean="0">
                <a:solidFill>
                  <a:srgbClr val="006600"/>
                </a:solidFill>
                <a:latin typeface="Arial" panose="020B0604020202020204" pitchFamily="34" charset="0"/>
                <a:cs typeface="Arial" panose="020B0604020202020204" pitchFamily="34" charset="0"/>
              </a:rPr>
              <a:t>Некоторые </a:t>
            </a:r>
            <a:r>
              <a:rPr lang="ru-RU" sz="3200" b="1" dirty="0">
                <a:solidFill>
                  <a:srgbClr val="006600"/>
                </a:solidFill>
                <a:latin typeface="Arial" panose="020B0604020202020204" pitchFamily="34" charset="0"/>
                <a:cs typeface="Arial" panose="020B0604020202020204" pitchFamily="34" charset="0"/>
              </a:rPr>
              <a:t>из учащих и учащихся нашей Гимназии были в Хотьково, где есть женский монастырь, и там почивают святые мощи преподобных родителей Сергия Радонежского – </a:t>
            </a:r>
            <a:r>
              <a:rPr lang="ru-RU" sz="3200" b="1" dirty="0" smtClean="0">
                <a:solidFill>
                  <a:srgbClr val="006600"/>
                </a:solidFill>
                <a:latin typeface="Arial" panose="020B0604020202020204" pitchFamily="34" charset="0"/>
                <a:cs typeface="Arial" panose="020B0604020202020204" pitchFamily="34" charset="0"/>
              </a:rPr>
              <a:t>святых Кирилла </a:t>
            </a:r>
            <a:r>
              <a:rPr lang="ru-RU" sz="3200" b="1" dirty="0">
                <a:solidFill>
                  <a:srgbClr val="006600"/>
                </a:solidFill>
                <a:latin typeface="Arial" panose="020B0604020202020204" pitchFamily="34" charset="0"/>
                <a:cs typeface="Arial" panose="020B0604020202020204" pitchFamily="34" charset="0"/>
              </a:rPr>
              <a:t>и </a:t>
            </a:r>
            <a:r>
              <a:rPr lang="ru-RU" sz="3200" b="1" dirty="0" smtClean="0">
                <a:solidFill>
                  <a:srgbClr val="006600"/>
                </a:solidFill>
                <a:latin typeface="Arial" panose="020B0604020202020204" pitchFamily="34" charset="0"/>
                <a:cs typeface="Arial" panose="020B0604020202020204" pitchFamily="34" charset="0"/>
              </a:rPr>
              <a:t>Марии.</a:t>
            </a:r>
            <a:endParaRPr lang="ru-RU" sz="3200" b="1" dirty="0">
              <a:solidFill>
                <a:srgbClr val="006600"/>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763" y="0"/>
            <a:ext cx="5153025" cy="6858000"/>
          </a:xfrm>
          <a:prstGeom prst="rect">
            <a:avLst/>
          </a:prstGeom>
        </p:spPr>
      </p:pic>
    </p:spTree>
    <p:extLst>
      <p:ext uri="{BB962C8B-B14F-4D97-AF65-F5344CB8AC3E}">
        <p14:creationId xmlns:p14="http://schemas.microsoft.com/office/powerpoint/2010/main" val="2597320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12192000" cy="6934200"/>
          </a:xfrm>
          <a:prstGeom prst="rect">
            <a:avLst/>
          </a:prstGeom>
        </p:spPr>
      </p:pic>
      <p:sp>
        <p:nvSpPr>
          <p:cNvPr id="3" name="TextBox 2"/>
          <p:cNvSpPr txBox="1"/>
          <p:nvPr/>
        </p:nvSpPr>
        <p:spPr>
          <a:xfrm>
            <a:off x="6448628" y="407759"/>
            <a:ext cx="5139748" cy="461665"/>
          </a:xfrm>
          <a:prstGeom prst="rect">
            <a:avLst/>
          </a:prstGeom>
          <a:noFill/>
        </p:spPr>
        <p:txBody>
          <a:bodyPr wrap="square" rtlCol="0">
            <a:spAutoFit/>
          </a:bodyPr>
          <a:lstStyle/>
          <a:p>
            <a:r>
              <a:rPr lang="ru-RU" sz="2400" b="1" dirty="0" smtClean="0">
                <a:solidFill>
                  <a:schemeClr val="bg1"/>
                </a:solidFill>
                <a:latin typeface="Arial" panose="020B0604020202020204" pitchFamily="34" charset="0"/>
                <a:cs typeface="Arial" panose="020B0604020202020204" pitchFamily="34" charset="0"/>
              </a:rPr>
              <a:t>Покровский </a:t>
            </a:r>
            <a:r>
              <a:rPr lang="ru-RU" sz="2400" b="1" dirty="0" err="1" smtClean="0">
                <a:solidFill>
                  <a:schemeClr val="bg1"/>
                </a:solidFill>
                <a:latin typeface="Arial" panose="020B0604020202020204" pitchFamily="34" charset="0"/>
                <a:cs typeface="Arial" panose="020B0604020202020204" pitchFamily="34" charset="0"/>
              </a:rPr>
              <a:t>Хотьков</a:t>
            </a:r>
            <a:r>
              <a:rPr lang="ru-RU" sz="2400" b="1" dirty="0" smtClean="0">
                <a:solidFill>
                  <a:schemeClr val="bg1"/>
                </a:solidFill>
                <a:latin typeface="Arial" panose="020B0604020202020204" pitchFamily="34" charset="0"/>
                <a:cs typeface="Arial" panose="020B0604020202020204" pitchFamily="34" charset="0"/>
              </a:rPr>
              <a:t> монастырь</a:t>
            </a:r>
            <a:endParaRPr lang="ru-RU"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74476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TotalTime>
  <Words>458</Words>
  <Application>Microsoft Office PowerPoint</Application>
  <PresentationFormat>Широкоэкранный</PresentationFormat>
  <Paragraphs>47</Paragraphs>
  <Slides>28</Slides>
  <Notes>0</Notes>
  <HiddenSlides>0</HiddenSlides>
  <MMClips>0</MMClips>
  <ScaleCrop>false</ScaleCrop>
  <HeadingPairs>
    <vt:vector size="8" baseType="variant">
      <vt:variant>
        <vt:lpstr>Использованные шрифты</vt:lpstr>
      </vt:variant>
      <vt:variant>
        <vt:i4>4</vt:i4>
      </vt:variant>
      <vt:variant>
        <vt:lpstr>Тема</vt:lpstr>
      </vt:variant>
      <vt:variant>
        <vt:i4>1</vt:i4>
      </vt:variant>
      <vt:variant>
        <vt:lpstr>Внедренные серверы OLE</vt:lpstr>
      </vt:variant>
      <vt:variant>
        <vt:i4>1</vt:i4>
      </vt:variant>
      <vt:variant>
        <vt:lpstr>Заголовки слайдов</vt:lpstr>
      </vt:variant>
      <vt:variant>
        <vt:i4>28</vt:i4>
      </vt:variant>
    </vt:vector>
  </HeadingPairs>
  <TitlesOfParts>
    <vt:vector size="34" baseType="lpstr">
      <vt:lpstr>Arial</vt:lpstr>
      <vt:lpstr>Arial Narrow</vt:lpstr>
      <vt:lpstr>Calibri</vt:lpstr>
      <vt:lpstr>Calibri Light</vt:lpstr>
      <vt:lpstr>Тема Office</vt:lpstr>
      <vt:lpstr>Image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eugene</dc:creator>
  <cp:lastModifiedBy>eugene</cp:lastModifiedBy>
  <cp:revision>26</cp:revision>
  <dcterms:created xsi:type="dcterms:W3CDTF">2022-08-30T09:21:22Z</dcterms:created>
  <dcterms:modified xsi:type="dcterms:W3CDTF">2022-09-15T08:58:32Z</dcterms:modified>
</cp:coreProperties>
</file>