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648" r:id="rId4"/>
    <p:sldId id="664" r:id="rId5"/>
    <p:sldId id="705" r:id="rId6"/>
    <p:sldId id="706" r:id="rId7"/>
    <p:sldId id="707" r:id="rId8"/>
    <p:sldId id="708" r:id="rId9"/>
    <p:sldId id="710" r:id="rId10"/>
    <p:sldId id="709" r:id="rId11"/>
    <p:sldId id="711" r:id="rId12"/>
    <p:sldId id="704" r:id="rId13"/>
    <p:sldId id="713" r:id="rId14"/>
    <p:sldId id="712" r:id="rId15"/>
    <p:sldId id="715" r:id="rId16"/>
    <p:sldId id="714" r:id="rId17"/>
    <p:sldId id="703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512" y="1916832"/>
            <a:ext cx="51685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МОНАСТЫРСКАЯ КУЛЬТУРА 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НА РУСИ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r="15165"/>
          <a:stretch/>
        </p:blipFill>
        <p:spPr bwMode="auto">
          <a:xfrm>
            <a:off x="4788024" y="573360"/>
            <a:ext cx="3939417" cy="523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9808"/>
            <a:ext cx="4476924" cy="652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716016" y="5877272"/>
            <a:ext cx="4234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Сергеевич Соловьев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3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16632"/>
            <a:ext cx="8424936" cy="629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0033CC"/>
                </a:solidFill>
              </a:rPr>
              <a:t>«Я </a:t>
            </a:r>
            <a:r>
              <a:rPr lang="ru-RU" sz="2800" b="1" dirty="0" smtClean="0">
                <a:solidFill>
                  <a:srgbClr val="0033CC"/>
                </a:solidFill>
              </a:rPr>
              <a:t>заезжал </a:t>
            </a:r>
            <a:r>
              <a:rPr lang="ru-RU" sz="2800" b="1" dirty="0">
                <a:solidFill>
                  <a:srgbClr val="0033CC"/>
                </a:solidFill>
              </a:rPr>
              <a:t>по </a:t>
            </a:r>
            <a:r>
              <a:rPr lang="ru-RU" sz="2800" b="1" dirty="0" smtClean="0">
                <a:solidFill>
                  <a:srgbClr val="0033CC"/>
                </a:solidFill>
              </a:rPr>
              <a:t>дороге </a:t>
            </a:r>
            <a:r>
              <a:rPr lang="ru-RU" sz="2800" b="1" dirty="0">
                <a:solidFill>
                  <a:srgbClr val="0033CC"/>
                </a:solidFill>
              </a:rPr>
              <a:t>в </a:t>
            </a:r>
            <a:r>
              <a:rPr lang="ru-RU" sz="2800" b="1" dirty="0" err="1" smtClean="0">
                <a:solidFill>
                  <a:srgbClr val="0033CC"/>
                </a:solidFill>
              </a:rPr>
              <a:t>Оптинскую</a:t>
            </a:r>
            <a:r>
              <a:rPr lang="ru-RU" sz="2800" b="1" dirty="0" smtClean="0">
                <a:solidFill>
                  <a:srgbClr val="0033CC"/>
                </a:solidFill>
              </a:rPr>
              <a:t> Пустынь </a:t>
            </a:r>
            <a:r>
              <a:rPr lang="ru-RU" sz="2800" b="1" dirty="0">
                <a:solidFill>
                  <a:srgbClr val="0033CC"/>
                </a:solidFill>
              </a:rPr>
              <a:t>и навсегда унес о ней </a:t>
            </a:r>
            <a:r>
              <a:rPr lang="ru-RU" sz="2800" b="1" dirty="0" smtClean="0">
                <a:solidFill>
                  <a:srgbClr val="0033CC"/>
                </a:solidFill>
              </a:rPr>
              <a:t>воспоминание… Благодать видимо </a:t>
            </a:r>
            <a:r>
              <a:rPr lang="ru-RU" sz="2800" b="1" dirty="0">
                <a:solidFill>
                  <a:srgbClr val="0033CC"/>
                </a:solidFill>
              </a:rPr>
              <a:t>там </a:t>
            </a:r>
            <a:r>
              <a:rPr lang="ru-RU" sz="2800" b="1" dirty="0" smtClean="0">
                <a:solidFill>
                  <a:srgbClr val="0033CC"/>
                </a:solidFill>
              </a:rPr>
              <a:t>присутствует</a:t>
            </a:r>
            <a:r>
              <a:rPr lang="ru-RU" sz="2800" b="1" dirty="0">
                <a:solidFill>
                  <a:srgbClr val="0033CC"/>
                </a:solidFill>
              </a:rPr>
              <a:t>. Это </a:t>
            </a:r>
            <a:r>
              <a:rPr lang="ru-RU" sz="2800" b="1" dirty="0" smtClean="0">
                <a:solidFill>
                  <a:srgbClr val="0033CC"/>
                </a:solidFill>
              </a:rPr>
              <a:t>слышится </a:t>
            </a:r>
            <a:r>
              <a:rPr lang="ru-RU" sz="2800" b="1" dirty="0">
                <a:solidFill>
                  <a:srgbClr val="0033CC"/>
                </a:solidFill>
              </a:rPr>
              <a:t>в </a:t>
            </a:r>
            <a:r>
              <a:rPr lang="ru-RU" sz="2800" b="1" dirty="0" smtClean="0">
                <a:solidFill>
                  <a:srgbClr val="0033CC"/>
                </a:solidFill>
              </a:rPr>
              <a:t>самом наружном служении</a:t>
            </a:r>
            <a:r>
              <a:rPr lang="ru-RU" sz="2800" b="1" dirty="0">
                <a:solidFill>
                  <a:srgbClr val="0033CC"/>
                </a:solidFill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</a:rPr>
              <a:t>хотя </a:t>
            </a:r>
            <a:r>
              <a:rPr lang="ru-RU" sz="2800" b="1" dirty="0">
                <a:solidFill>
                  <a:srgbClr val="0033CC"/>
                </a:solidFill>
              </a:rPr>
              <a:t>и не </a:t>
            </a:r>
            <a:r>
              <a:rPr lang="ru-RU" sz="2800" b="1" dirty="0" smtClean="0">
                <a:solidFill>
                  <a:srgbClr val="0033CC"/>
                </a:solidFill>
              </a:rPr>
              <a:t>можем объяснить себе</a:t>
            </a:r>
            <a:r>
              <a:rPr lang="ru-RU" sz="2800" b="1" dirty="0">
                <a:solidFill>
                  <a:srgbClr val="0033CC"/>
                </a:solidFill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</a:rPr>
              <a:t>почему</a:t>
            </a:r>
            <a:r>
              <a:rPr lang="ru-RU" sz="2800" b="1" dirty="0">
                <a:solidFill>
                  <a:srgbClr val="0033CC"/>
                </a:solidFill>
              </a:rPr>
              <a:t>. </a:t>
            </a:r>
            <a:r>
              <a:rPr lang="ru-RU" sz="2800" b="1" dirty="0" smtClean="0">
                <a:solidFill>
                  <a:srgbClr val="0033CC"/>
                </a:solidFill>
              </a:rPr>
              <a:t>Нигде </a:t>
            </a:r>
            <a:r>
              <a:rPr lang="ru-RU" sz="2800" b="1" dirty="0">
                <a:solidFill>
                  <a:srgbClr val="0033CC"/>
                </a:solidFill>
              </a:rPr>
              <a:t>я не </a:t>
            </a:r>
            <a:r>
              <a:rPr lang="ru-RU" sz="2800" b="1" dirty="0" smtClean="0">
                <a:solidFill>
                  <a:srgbClr val="0033CC"/>
                </a:solidFill>
              </a:rPr>
              <a:t>видел таких монахов</a:t>
            </a:r>
            <a:r>
              <a:rPr lang="ru-RU" sz="2800" b="1" dirty="0">
                <a:solidFill>
                  <a:srgbClr val="0033CC"/>
                </a:solidFill>
              </a:rPr>
              <a:t>. С </a:t>
            </a:r>
            <a:r>
              <a:rPr lang="ru-RU" sz="2800" b="1" dirty="0" smtClean="0">
                <a:solidFill>
                  <a:srgbClr val="0033CC"/>
                </a:solidFill>
              </a:rPr>
              <a:t>каждым из них</a:t>
            </a:r>
            <a:r>
              <a:rPr lang="ru-RU" sz="2800" b="1" dirty="0">
                <a:solidFill>
                  <a:srgbClr val="0033CC"/>
                </a:solidFill>
              </a:rPr>
              <a:t>, мне </a:t>
            </a:r>
            <a:r>
              <a:rPr lang="ru-RU" sz="2800" b="1" dirty="0" smtClean="0">
                <a:solidFill>
                  <a:srgbClr val="0033CC"/>
                </a:solidFill>
              </a:rPr>
              <a:t>казалось</a:t>
            </a:r>
            <a:r>
              <a:rPr lang="ru-RU" sz="2800" b="1" dirty="0">
                <a:solidFill>
                  <a:srgbClr val="0033CC"/>
                </a:solidFill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</a:rPr>
              <a:t>беседует </a:t>
            </a:r>
            <a:r>
              <a:rPr lang="ru-RU" sz="2800" b="1" dirty="0">
                <a:solidFill>
                  <a:srgbClr val="0033CC"/>
                </a:solidFill>
              </a:rPr>
              <a:t>все </a:t>
            </a:r>
            <a:r>
              <a:rPr lang="ru-RU" sz="2800" b="1" dirty="0" smtClean="0">
                <a:solidFill>
                  <a:srgbClr val="0033CC"/>
                </a:solidFill>
              </a:rPr>
              <a:t>небесное</a:t>
            </a:r>
            <a:r>
              <a:rPr lang="ru-RU" sz="2800" b="1" dirty="0">
                <a:solidFill>
                  <a:srgbClr val="0033CC"/>
                </a:solidFill>
              </a:rPr>
              <a:t>. Я не </a:t>
            </a:r>
            <a:r>
              <a:rPr lang="ru-RU" sz="2800" b="1" dirty="0" smtClean="0">
                <a:solidFill>
                  <a:srgbClr val="0033CC"/>
                </a:solidFill>
              </a:rPr>
              <a:t>расспрашивал</a:t>
            </a:r>
            <a:r>
              <a:rPr lang="ru-RU" sz="2800" b="1" dirty="0">
                <a:solidFill>
                  <a:srgbClr val="0033CC"/>
                </a:solidFill>
              </a:rPr>
              <a:t>, кто из них как </a:t>
            </a:r>
            <a:r>
              <a:rPr lang="ru-RU" sz="2800" b="1" dirty="0" smtClean="0">
                <a:solidFill>
                  <a:srgbClr val="0033CC"/>
                </a:solidFill>
              </a:rPr>
              <a:t>живет</a:t>
            </a:r>
            <a:r>
              <a:rPr lang="ru-RU" sz="2800" b="1" dirty="0">
                <a:solidFill>
                  <a:srgbClr val="0033CC"/>
                </a:solidFill>
              </a:rPr>
              <a:t>: их </a:t>
            </a:r>
            <a:r>
              <a:rPr lang="ru-RU" sz="2800" b="1" dirty="0" smtClean="0">
                <a:solidFill>
                  <a:srgbClr val="0033CC"/>
                </a:solidFill>
              </a:rPr>
              <a:t>лица сказывали сами </a:t>
            </a:r>
            <a:r>
              <a:rPr lang="ru-RU" sz="2800" b="1" dirty="0">
                <a:solidFill>
                  <a:srgbClr val="0033CC"/>
                </a:solidFill>
              </a:rPr>
              <a:t>все.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33CC"/>
                </a:solidFill>
              </a:rPr>
              <a:t>Самые служки меня поразили светлой ласковостью </a:t>
            </a:r>
            <a:r>
              <a:rPr lang="ru-RU" sz="2800" b="1" dirty="0">
                <a:solidFill>
                  <a:srgbClr val="0033CC"/>
                </a:solidFill>
              </a:rPr>
              <a:t>ангелов, лучезарной простотой </a:t>
            </a:r>
            <a:r>
              <a:rPr lang="ru-RU" sz="2800" b="1" dirty="0" smtClean="0">
                <a:solidFill>
                  <a:srgbClr val="0033CC"/>
                </a:solidFill>
              </a:rPr>
              <a:t>обхожденья</a:t>
            </a:r>
            <a:r>
              <a:rPr lang="ru-RU" sz="2800" b="1" dirty="0">
                <a:solidFill>
                  <a:srgbClr val="0033CC"/>
                </a:solidFill>
              </a:rPr>
              <a:t>; </a:t>
            </a:r>
            <a:r>
              <a:rPr lang="ru-RU" sz="2800" b="1" dirty="0" smtClean="0">
                <a:solidFill>
                  <a:srgbClr val="0033CC"/>
                </a:solidFill>
              </a:rPr>
              <a:t>самые работники </a:t>
            </a:r>
            <a:r>
              <a:rPr lang="ru-RU" sz="2800" b="1" dirty="0">
                <a:solidFill>
                  <a:srgbClr val="0033CC"/>
                </a:solidFill>
              </a:rPr>
              <a:t>в </a:t>
            </a:r>
            <a:r>
              <a:rPr lang="ru-RU" sz="2800" b="1" dirty="0" smtClean="0">
                <a:solidFill>
                  <a:srgbClr val="0033CC"/>
                </a:solidFill>
              </a:rPr>
              <a:t>монастыре</a:t>
            </a:r>
            <a:r>
              <a:rPr lang="ru-RU" sz="2800" b="1" dirty="0">
                <a:solidFill>
                  <a:srgbClr val="0033CC"/>
                </a:solidFill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</a:rPr>
              <a:t>самые крестьяне </a:t>
            </a:r>
            <a:r>
              <a:rPr lang="ru-RU" sz="2800" b="1" dirty="0">
                <a:solidFill>
                  <a:srgbClr val="0033CC"/>
                </a:solidFill>
              </a:rPr>
              <a:t>и жители окрестностей. За </a:t>
            </a:r>
            <a:r>
              <a:rPr lang="ru-RU" sz="2800" b="1" dirty="0" smtClean="0">
                <a:solidFill>
                  <a:srgbClr val="0033CC"/>
                </a:solidFill>
              </a:rPr>
              <a:t>несколько </a:t>
            </a:r>
            <a:r>
              <a:rPr lang="ru-RU" sz="2800" b="1" dirty="0">
                <a:solidFill>
                  <a:srgbClr val="0033CC"/>
                </a:solidFill>
              </a:rPr>
              <a:t>верст, </a:t>
            </a:r>
            <a:r>
              <a:rPr lang="ru-RU" sz="2800" b="1" dirty="0" smtClean="0">
                <a:solidFill>
                  <a:srgbClr val="0033CC"/>
                </a:solidFill>
              </a:rPr>
              <a:t>подъезжая </a:t>
            </a:r>
            <a:r>
              <a:rPr lang="ru-RU" sz="2800" b="1" dirty="0">
                <a:solidFill>
                  <a:srgbClr val="0033CC"/>
                </a:solidFill>
              </a:rPr>
              <a:t>к </a:t>
            </a:r>
            <a:r>
              <a:rPr lang="ru-RU" sz="2800" b="1" dirty="0" smtClean="0">
                <a:solidFill>
                  <a:srgbClr val="0033CC"/>
                </a:solidFill>
              </a:rPr>
              <a:t>обители</a:t>
            </a:r>
            <a:r>
              <a:rPr lang="ru-RU" sz="2800" b="1" dirty="0">
                <a:solidFill>
                  <a:srgbClr val="0033CC"/>
                </a:solidFill>
              </a:rPr>
              <a:t>, уже </a:t>
            </a:r>
            <a:r>
              <a:rPr lang="ru-RU" sz="2800" b="1" dirty="0" smtClean="0">
                <a:solidFill>
                  <a:srgbClr val="0033CC"/>
                </a:solidFill>
              </a:rPr>
              <a:t>слышится благоухание</a:t>
            </a:r>
            <a:r>
              <a:rPr lang="ru-RU" sz="2800" b="1" dirty="0">
                <a:solidFill>
                  <a:srgbClr val="0033CC"/>
                </a:solidFill>
              </a:rPr>
              <a:t>: все </a:t>
            </a:r>
            <a:r>
              <a:rPr lang="ru-RU" sz="2800" b="1" dirty="0" smtClean="0">
                <a:solidFill>
                  <a:srgbClr val="0033CC"/>
                </a:solidFill>
              </a:rPr>
              <a:t>становится приветливее</a:t>
            </a:r>
            <a:r>
              <a:rPr lang="ru-RU" sz="2800" b="1" dirty="0">
                <a:solidFill>
                  <a:srgbClr val="0033CC"/>
                </a:solidFill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</a:rPr>
              <a:t>поклоны ниже</a:t>
            </a:r>
            <a:r>
              <a:rPr lang="ru-RU" sz="2800" b="1" dirty="0">
                <a:solidFill>
                  <a:srgbClr val="0033CC"/>
                </a:solidFill>
              </a:rPr>
              <a:t>, и </a:t>
            </a:r>
            <a:r>
              <a:rPr lang="ru-RU" sz="2800" b="1" dirty="0" smtClean="0">
                <a:solidFill>
                  <a:srgbClr val="0033CC"/>
                </a:solidFill>
              </a:rPr>
              <a:t>участья </a:t>
            </a:r>
            <a:r>
              <a:rPr lang="ru-RU" sz="2800" b="1" dirty="0">
                <a:solidFill>
                  <a:srgbClr val="0033CC"/>
                </a:solidFill>
              </a:rPr>
              <a:t>к </a:t>
            </a:r>
            <a:r>
              <a:rPr lang="ru-RU" sz="2800" b="1" dirty="0" smtClean="0">
                <a:solidFill>
                  <a:srgbClr val="0033CC"/>
                </a:solidFill>
              </a:rPr>
              <a:t>человеку больше</a:t>
            </a:r>
            <a:r>
              <a:rPr lang="ru-RU" sz="2800" b="1" dirty="0">
                <a:solidFill>
                  <a:srgbClr val="0033CC"/>
                </a:solidFill>
              </a:rPr>
              <a:t>. </a:t>
            </a:r>
            <a:r>
              <a:rPr lang="ru-RU" sz="2800" b="1" dirty="0" smtClean="0">
                <a:solidFill>
                  <a:srgbClr val="0033CC"/>
                </a:solidFill>
              </a:rPr>
              <a:t>Вы постарайтесь побывать </a:t>
            </a:r>
            <a:r>
              <a:rPr lang="ru-RU" sz="2800" b="1" dirty="0">
                <a:solidFill>
                  <a:srgbClr val="0033CC"/>
                </a:solidFill>
              </a:rPr>
              <a:t>в этой </a:t>
            </a:r>
            <a:r>
              <a:rPr lang="ru-RU" sz="2800" b="1" dirty="0" smtClean="0">
                <a:solidFill>
                  <a:srgbClr val="0033CC"/>
                </a:solidFill>
              </a:rPr>
              <a:t>обители</a:t>
            </a:r>
            <a:r>
              <a:rPr lang="ru-RU" sz="2800" b="1" dirty="0">
                <a:solidFill>
                  <a:srgbClr val="0033CC"/>
                </a:solidFill>
              </a:rPr>
              <a:t>…»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47972" y="6033482"/>
            <a:ext cx="8572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 В. 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Гоголь. Письмо А. П. Толстому</a:t>
            </a:r>
            <a:b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июля 1850 г.</a:t>
            </a:r>
            <a:endParaRPr lang="ru-RU" sz="2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4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660232" y="5373216"/>
            <a:ext cx="25202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Собор преподобных старцев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Оптинских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Икона.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32" y="9000"/>
            <a:ext cx="54625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13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2503"/>
            <a:ext cx="2307485" cy="336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8" t="998" r="1196" b="968"/>
          <a:stretch/>
        </p:blipFill>
        <p:spPr bwMode="auto">
          <a:xfrm>
            <a:off x="179512" y="188641"/>
            <a:ext cx="1908730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52" y="116632"/>
            <a:ext cx="2411752" cy="376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D:\Publish\ДНК\ДНК 11\contest\4_CD-ROM\Презентации\jpg\books-optin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5"/>
            <a:ext cx="6238875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998" r="51143" b="968"/>
          <a:stretch/>
        </p:blipFill>
        <p:spPr bwMode="auto">
          <a:xfrm>
            <a:off x="1434767" y="1373759"/>
            <a:ext cx="1841089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8" y="3918423"/>
            <a:ext cx="1905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10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165304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Подписи под обращением деятелей науки и культуры к руководству страны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возвращении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Оптиной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пустыни Русской Православной Церкви. 1988 г.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0" y="8620"/>
            <a:ext cx="7388021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71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Козельская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Введенская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Оптина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пустынь. Начало возрождения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8" y="0"/>
            <a:ext cx="7947525" cy="637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50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Козельская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Введенская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Оптина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пустынь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01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-10943" y="5661248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Козельская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Введенская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Оптина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пустынь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672"/>
            <a:ext cx="9143999" cy="510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5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520" y="690949"/>
            <a:ext cx="511256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</a:t>
            </a: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ОПТИНА ПУСТЫНЬ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ИСТОРИИ РУССКОЙ КУЛЬТУРЫ</a:t>
            </a:r>
            <a:endParaRPr lang="en-US" altLang="ru-RU" sz="4000" b="1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23731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вид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Козельской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Введенской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Оптиной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Пустыни.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Литография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Панина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в.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r="571"/>
          <a:stretch/>
        </p:blipFill>
        <p:spPr bwMode="auto">
          <a:xfrm>
            <a:off x="360919" y="-3080"/>
            <a:ext cx="8422163" cy="624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7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16530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Преподобный Моисей (Путилов; †1862)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6386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" b="5185"/>
          <a:stretch/>
        </p:blipFill>
        <p:spPr bwMode="auto">
          <a:xfrm>
            <a:off x="4818232" y="332656"/>
            <a:ext cx="421826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3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237312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Преподобный Лев (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Наголкин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†1841)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 t="1127" r="1658" b="2059"/>
          <a:stretch/>
        </p:blipFill>
        <p:spPr bwMode="auto">
          <a:xfrm>
            <a:off x="395536" y="177235"/>
            <a:ext cx="3934326" cy="598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914" y="170755"/>
            <a:ext cx="4419574" cy="599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81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237312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Преподобный Амвросий (Гренков; †1801)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5392"/>
            <a:ext cx="4458231" cy="58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2" y="285392"/>
            <a:ext cx="4031505" cy="58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1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716016" y="5877272"/>
            <a:ext cx="4234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 Васильевич Гоголь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9808"/>
            <a:ext cx="4476924" cy="652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5029"/>
            <a:ext cx="423457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76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9808"/>
            <a:ext cx="4476924" cy="652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716016" y="5877272"/>
            <a:ext cx="4234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 Николаевич Толстой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r="2190"/>
          <a:stretch/>
        </p:blipFill>
        <p:spPr bwMode="auto">
          <a:xfrm>
            <a:off x="4782553" y="332656"/>
            <a:ext cx="422910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16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 t="11658" r="3777"/>
          <a:stretch/>
        </p:blipFill>
        <p:spPr bwMode="auto">
          <a:xfrm>
            <a:off x="4788024" y="395672"/>
            <a:ext cx="4024815" cy="540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9808"/>
            <a:ext cx="4476924" cy="652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716016" y="5877272"/>
            <a:ext cx="4234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Федор Михайлович Достоевский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94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7730</TotalTime>
  <Words>220</Words>
  <Application>Microsoft Office PowerPoint</Application>
  <PresentationFormat>Экран (4:3)</PresentationFormat>
  <Paragraphs>19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321</cp:revision>
  <dcterms:created xsi:type="dcterms:W3CDTF">2015-08-04T12:08:47Z</dcterms:created>
  <dcterms:modified xsi:type="dcterms:W3CDTF">2018-03-30T10:03:32Z</dcterms:modified>
</cp:coreProperties>
</file>