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92" r:id="rId3"/>
    <p:sldId id="648" r:id="rId4"/>
    <p:sldId id="664" r:id="rId5"/>
    <p:sldId id="661" r:id="rId6"/>
    <p:sldId id="665" r:id="rId7"/>
    <p:sldId id="663" r:id="rId8"/>
    <p:sldId id="666" r:id="rId9"/>
    <p:sldId id="619" r:id="rId10"/>
    <p:sldId id="620" r:id="rId11"/>
    <p:sldId id="667" r:id="rId12"/>
    <p:sldId id="683" r:id="rId13"/>
    <p:sldId id="684" r:id="rId14"/>
    <p:sldId id="682" r:id="rId15"/>
    <p:sldId id="687" r:id="rId16"/>
    <p:sldId id="688" r:id="rId17"/>
    <p:sldId id="685" r:id="rId18"/>
    <p:sldId id="686" r:id="rId19"/>
    <p:sldId id="695" r:id="rId20"/>
    <p:sldId id="696" r:id="rId21"/>
    <p:sldId id="697" r:id="rId22"/>
    <p:sldId id="689" r:id="rId23"/>
    <p:sldId id="690" r:id="rId24"/>
    <p:sldId id="691" r:id="rId25"/>
    <p:sldId id="662" r:id="rId26"/>
    <p:sldId id="693" r:id="rId27"/>
    <p:sldId id="692" r:id="rId28"/>
    <p:sldId id="670" r:id="rId29"/>
    <p:sldId id="671" r:id="rId30"/>
    <p:sldId id="674" r:id="rId31"/>
    <p:sldId id="675" r:id="rId32"/>
    <p:sldId id="702" r:id="rId33"/>
    <p:sldId id="676" r:id="rId34"/>
    <p:sldId id="677" r:id="rId35"/>
    <p:sldId id="679" r:id="rId36"/>
    <p:sldId id="694" r:id="rId37"/>
    <p:sldId id="672" r:id="rId38"/>
    <p:sldId id="701" r:id="rId39"/>
    <p:sldId id="680" r:id="rId40"/>
    <p:sldId id="673" r:id="rId41"/>
    <p:sldId id="699" r:id="rId42"/>
    <p:sldId id="698" r:id="rId43"/>
    <p:sldId id="681" r:id="rId44"/>
    <p:sldId id="705" r:id="rId4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8000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58" d="100"/>
          <a:sy n="158" d="100"/>
        </p:scale>
        <p:origin x="-218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9C22DD-C13A-441B-A7B0-6DF3E3B08585}" type="datetimeFigureOut">
              <a:rPr lang="ru-RU"/>
              <a:pPr>
                <a:defRPr/>
              </a:pPr>
              <a:t>08.05.2018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0D31B1-3FA0-4B24-9929-C409807DAA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243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B758BA-22B7-4FF1-A548-D8C375A75678}" type="datetimeFigureOut">
              <a:rPr lang="ru-RU"/>
              <a:pPr>
                <a:defRPr/>
              </a:pPr>
              <a:t>08.05.2018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A9C98-CB3D-4506-83D6-EA1648D11C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7527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BEE58B-18DD-41AC-84B0-08FD4A7838ED}" type="datetimeFigureOut">
              <a:rPr lang="ru-RU"/>
              <a:pPr>
                <a:defRPr/>
              </a:pPr>
              <a:t>08.05.2018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DB2E0F-EB4E-431C-8FD9-B78E1B669C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963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F34ADD-46B0-457F-9796-130CBAFA80F3}" type="datetimeFigureOut">
              <a:rPr lang="ru-RU"/>
              <a:pPr>
                <a:defRPr/>
              </a:pPr>
              <a:t>08.05.2018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1636B1-0912-4F9A-8FCC-3714E9EAC1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5531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69087F-EBE9-45D3-937B-1C0C30E1A461}" type="datetimeFigureOut">
              <a:rPr lang="ru-RU"/>
              <a:pPr>
                <a:defRPr/>
              </a:pPr>
              <a:t>08.05.2018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9594D4-43E1-4BF6-AC02-EEC8110A41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4559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FD86D1-8E7A-40C2-9A44-A43D30FD3F28}" type="datetimeFigureOut">
              <a:rPr lang="ru-RU"/>
              <a:pPr>
                <a:defRPr/>
              </a:pPr>
              <a:t>08.05.2018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C47D5C-5A15-46CA-BB51-BCD90C4B85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9404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5B915E-7093-4732-B577-5017A3734905}" type="datetimeFigureOut">
              <a:rPr lang="ru-RU"/>
              <a:pPr>
                <a:defRPr/>
              </a:pPr>
              <a:t>08.05.2018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FD841B-9BEB-4F08-BF9A-3AFF64B691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893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4E673C-C7FE-4160-8878-7F20717B4992}" type="datetimeFigureOut">
              <a:rPr lang="ru-RU"/>
              <a:pPr>
                <a:defRPr/>
              </a:pPr>
              <a:t>08.05.2018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36AA4C-CEF3-4800-A0C3-F39EBC98B9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4716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5D1159-BD6D-4C54-A3D6-30F70F730F37}" type="datetimeFigureOut">
              <a:rPr lang="ru-RU"/>
              <a:pPr>
                <a:defRPr/>
              </a:pPr>
              <a:t>08.05.2018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CC773A-7C56-4985-9407-FFD999464E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55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5D2D05-94F1-4492-B1E6-AC46EB557074}" type="datetimeFigureOut">
              <a:rPr lang="ru-RU"/>
              <a:pPr>
                <a:defRPr/>
              </a:pPr>
              <a:t>08.05.2018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7B7A84-AC87-4C22-A61D-243C23A3A8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6219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34A8BE-BA6F-42DE-B385-CF887A49C417}" type="datetimeFigureOut">
              <a:rPr lang="ru-RU"/>
              <a:pPr>
                <a:defRPr/>
              </a:pPr>
              <a:t>08.05.2018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A2B7D0-1AB8-40D4-911F-D1C304228F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528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6322EF2-9838-4213-8DA2-8229D986EBE1}" type="datetimeFigureOut">
              <a:rPr lang="ru-RU"/>
              <a:pPr>
                <a:defRPr/>
              </a:pPr>
              <a:t>08.05.2018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3480362-B9A5-48EA-AC5C-807F10E3EE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09_kremlin-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2" r="5078" b="930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79388" y="333375"/>
            <a:ext cx="626427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400" b="1" dirty="0" smtClean="0">
                <a:solidFill>
                  <a:srgbClr val="C00000"/>
                </a:solidFill>
                <a:latin typeface="Arial" charset="0"/>
              </a:rPr>
              <a:t>ПРАВОСЛАВНАЯ</a:t>
            </a:r>
            <a:br>
              <a:rPr lang="ru-RU" altLang="ru-RU" sz="4400" b="1" dirty="0" smtClean="0">
                <a:solidFill>
                  <a:srgbClr val="C00000"/>
                </a:solidFill>
                <a:latin typeface="Arial" charset="0"/>
              </a:rPr>
            </a:br>
            <a:r>
              <a:rPr lang="ru-RU" altLang="ru-RU" sz="4400" b="1" dirty="0" smtClean="0">
                <a:solidFill>
                  <a:srgbClr val="C00000"/>
                </a:solidFill>
                <a:latin typeface="Arial" charset="0"/>
              </a:rPr>
              <a:t>КУЛЬТУРА РОССИИ</a:t>
            </a:r>
            <a:endParaRPr lang="ru-RU" altLang="ru-RU" sz="4400" b="1" dirty="0">
              <a:solidFill>
                <a:srgbClr val="C00000"/>
              </a:solidFill>
              <a:latin typeface="Arial" charset="0"/>
            </a:endParaRPr>
          </a:p>
        </p:txBody>
      </p:sp>
      <p:pic>
        <p:nvPicPr>
          <p:cNvPr id="1026" name="Picture 2" descr="D:\ppt\2015-08-10 церковно-гос праздники\jpg\vasn-bapt-rus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603375"/>
            <a:ext cx="3975100" cy="492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79512" y="1916832"/>
            <a:ext cx="5168538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400" b="1" dirty="0" smtClean="0">
                <a:solidFill>
                  <a:srgbClr val="C00000"/>
                </a:solidFill>
                <a:latin typeface="Arial" charset="0"/>
              </a:rPr>
              <a:t>МОНАСТЫРСКАЯ КУЛЬТУРА </a:t>
            </a:r>
            <a:br>
              <a:rPr lang="ru-RU" altLang="ru-RU" sz="4400" b="1" dirty="0" smtClean="0">
                <a:solidFill>
                  <a:srgbClr val="C00000"/>
                </a:solidFill>
                <a:latin typeface="Arial" charset="0"/>
              </a:rPr>
            </a:br>
            <a:r>
              <a:rPr lang="ru-RU" altLang="ru-RU" sz="4400" b="1" dirty="0" smtClean="0">
                <a:solidFill>
                  <a:srgbClr val="C00000"/>
                </a:solidFill>
                <a:latin typeface="Arial" charset="0"/>
              </a:rPr>
              <a:t>НА РУСИ</a:t>
            </a:r>
            <a:endParaRPr lang="ru-RU" altLang="ru-RU" sz="4400" b="1" dirty="0">
              <a:solidFill>
                <a:srgbClr val="C0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75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"/>
          <a:stretch/>
        </p:blipFill>
        <p:spPr bwMode="auto">
          <a:xfrm>
            <a:off x="0" y="-27384"/>
            <a:ext cx="9144000" cy="635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0" y="6400091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Свято-Троицкая Сергиева Лавра. Московская Духовная Академия</a:t>
            </a:r>
            <a:endParaRPr 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9887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52" y="18000"/>
            <a:ext cx="4733928" cy="68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5365104" y="5085184"/>
            <a:ext cx="3887416" cy="1532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None/>
            </a:pP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Школа </a:t>
            </a: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Преподобного </a:t>
            </a: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Сергия. Карта из альбома «</a:t>
            </a: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Троице-Сергиева </a:t>
            </a: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Лавра» (М., 1985).</a:t>
            </a:r>
          </a:p>
          <a:p>
            <a:pPr>
              <a:buNone/>
            </a:pP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Сост. архимандрит Иннокентий (</a:t>
            </a:r>
            <a:r>
              <a:rPr lang="ru-RU" sz="1800" b="1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Просвирнин</a:t>
            </a: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28022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59"/>
          <a:stretch/>
        </p:blipFill>
        <p:spPr bwMode="auto">
          <a:xfrm>
            <a:off x="0" y="0"/>
            <a:ext cx="9144000" cy="6849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3037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057"/>
          <a:stretch/>
        </p:blipFill>
        <p:spPr bwMode="auto">
          <a:xfrm>
            <a:off x="0" y="-4745"/>
            <a:ext cx="9144000" cy="6862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9732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61328"/>
            <a:ext cx="9191489" cy="61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0" y="6400091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Кирилло-Белозерский монастырь</a:t>
            </a:r>
            <a:endParaRPr 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7299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0" y="6084004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Спасо</a:t>
            </a: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-Прилуцкий монастырь</a:t>
            </a:r>
            <a:endParaRPr 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" t="1170" r="4738" b="766"/>
          <a:stretch/>
        </p:blipFill>
        <p:spPr bwMode="auto">
          <a:xfrm>
            <a:off x="-44566" y="188640"/>
            <a:ext cx="9206372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5695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9180712" cy="518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0" y="6084004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Спасо</a:t>
            </a: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-Прилуцкий монастырь</a:t>
            </a:r>
            <a:endParaRPr 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2379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0" y="6400091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Ферапонтов монастырь</a:t>
            </a:r>
            <a:endParaRPr 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277"/>
            <a:ext cx="9144000" cy="6115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5046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0" y="6400091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Ферапонтов монастырь. Фрески Дионисия</a:t>
            </a:r>
            <a:endParaRPr 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1328"/>
            <a:ext cx="9180000" cy="61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8757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0" y="6084004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Соловецкий монастырь</a:t>
            </a:r>
            <a:endParaRPr 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00"/>
          <a:stretch/>
        </p:blipFill>
        <p:spPr bwMode="auto">
          <a:xfrm>
            <a:off x="0" y="890588"/>
            <a:ext cx="9144000" cy="507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8096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51520" y="690949"/>
            <a:ext cx="5616624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None/>
            </a:pPr>
            <a:r>
              <a:rPr lang="ru-RU" altLang="ru-RU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29.</a:t>
            </a:r>
            <a:r>
              <a:rPr lang="ru-RU" altLang="ru-RU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ТРОИЦЕ-СЕРГИЕВА ЛАВРА КАК ДУХОВНЫЙ </a:t>
            </a:r>
            <a:br>
              <a:rPr lang="ru-RU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 РОССИИ</a:t>
            </a:r>
            <a:endParaRPr lang="en-US" altLang="ru-RU" sz="4000" b="1" cap="all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6" name="Picture 2" descr="D:\ppt\2015-08-10 церковно-гос праздники\jpg\vasn-bapt-rus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603375"/>
            <a:ext cx="3975100" cy="492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0" y="6084004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Соловецкий монастырь</a:t>
            </a:r>
            <a:endParaRPr 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52" b="6810"/>
          <a:stretch/>
        </p:blipFill>
        <p:spPr bwMode="auto">
          <a:xfrm>
            <a:off x="1" y="404664"/>
            <a:ext cx="9170830" cy="5614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418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0" y="6084004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Соловецкий монастырь</a:t>
            </a:r>
            <a:endParaRPr 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0647"/>
            <a:ext cx="9144000" cy="5633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8708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116632"/>
            <a:ext cx="8424936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Многочисленные лесные монастыри становились опорными пунктами крестьянской колонизации</a:t>
            </a:r>
            <a:r>
              <a:rPr lang="ru-RU" sz="36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монастырь служил для </a:t>
            </a:r>
            <a:r>
              <a:rPr lang="ru-RU" sz="36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переселенца-хлебопашца </a:t>
            </a:r>
            <a:r>
              <a:rPr lang="ru-RU" sz="36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хозяйственным </a:t>
            </a:r>
            <a:r>
              <a:rPr lang="ru-RU" sz="36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руководителем</a:t>
            </a:r>
            <a:r>
              <a:rPr lang="ru-RU" sz="36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и </a:t>
            </a:r>
            <a:r>
              <a:rPr lang="ru-RU" sz="36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ссудной кассой</a:t>
            </a:r>
            <a:r>
              <a:rPr lang="ru-RU" sz="36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и </a:t>
            </a:r>
            <a:r>
              <a:rPr lang="ru-RU" sz="36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приходской церковью</a:t>
            </a:r>
            <a:r>
              <a:rPr lang="ru-RU" sz="36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и, </a:t>
            </a:r>
            <a:r>
              <a:rPr lang="ru-RU" sz="36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наконец</a:t>
            </a:r>
            <a:r>
              <a:rPr lang="ru-RU" sz="36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36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приютом </a:t>
            </a:r>
            <a:r>
              <a:rPr lang="ru-RU" sz="36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 </a:t>
            </a:r>
            <a:r>
              <a:rPr lang="ru-RU" sz="36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старость</a:t>
            </a:r>
            <a:r>
              <a:rPr lang="ru-RU" sz="36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36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Вокруг монастырей оседало бродячее население</a:t>
            </a:r>
            <a:r>
              <a:rPr lang="ru-RU" sz="36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как </a:t>
            </a:r>
            <a:r>
              <a:rPr lang="ru-RU" sz="36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корнями деревьев сцепляется зыбучая песчаная почва</a:t>
            </a:r>
            <a:r>
              <a:rPr lang="ru-RU" sz="36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680962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260648"/>
            <a:ext cx="8424936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Ради спасения души </a:t>
            </a:r>
            <a:r>
              <a:rPr lang="ru-RU" sz="36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монах бежал из мира в заволжский лес</a:t>
            </a:r>
            <a:r>
              <a:rPr lang="ru-RU" sz="36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а </a:t>
            </a:r>
            <a:r>
              <a:rPr lang="ru-RU" sz="36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мирянин цеплялся за него и с его </a:t>
            </a:r>
            <a:r>
              <a:rPr lang="ru-RU" sz="36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помощью заводил </a:t>
            </a:r>
            <a:r>
              <a:rPr lang="ru-RU" sz="36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этом </a:t>
            </a:r>
            <a:r>
              <a:rPr lang="ru-RU" sz="36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лесу новый русский </a:t>
            </a:r>
            <a:r>
              <a:rPr lang="ru-RU" sz="36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мир. </a:t>
            </a:r>
            <a:r>
              <a:rPr lang="ru-RU" sz="36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Так создавалась верхневолжская Великороссия дружными усилиями монаха </a:t>
            </a:r>
            <a:r>
              <a:rPr lang="ru-RU" sz="36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36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крестьянина, воспитанных </a:t>
            </a:r>
            <a:r>
              <a:rPr lang="ru-RU" sz="36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духом, какой вдохнул в </a:t>
            </a:r>
            <a:r>
              <a:rPr lang="ru-RU" sz="36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русское общество преподобный Сергий</a:t>
            </a:r>
            <a:r>
              <a:rPr lang="ru-RU" sz="36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79512" y="6165304"/>
            <a:ext cx="85725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buNone/>
            </a:pPr>
            <a:r>
              <a:rPr lang="ru-RU" sz="2400" b="1" i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 О. Ключевский</a:t>
            </a:r>
            <a:endParaRPr lang="ru-RU" sz="24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2635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6588224" y="5301208"/>
            <a:ext cx="262778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Синодик (</a:t>
            </a:r>
            <a:r>
              <a:rPr lang="ru-RU" sz="18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помянник</a:t>
            </a: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Троице-Сергиевой Лавры. 1575 г.</a:t>
            </a:r>
            <a:endParaRPr 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 descr="D:\Publish\ДНК\ДНК 11\contest\4_CD-ROM\Презентации\jpg\Lavra_sinodic_1575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415" y="189000"/>
            <a:ext cx="4600801" cy="64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2046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0" y="6184067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700-летие Преподобного Сергия Радонежского. Крестный ход из Хотькова в Свято-Троицкую Сергиеву Лавру</a:t>
            </a:r>
            <a:endParaRPr 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6"/>
          <a:stretch/>
        </p:blipFill>
        <p:spPr bwMode="auto">
          <a:xfrm>
            <a:off x="1" y="0"/>
            <a:ext cx="9144000" cy="615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3051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0" y="6211669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Празднование 700-летия Преподобного Сергия Радонежского </a:t>
            </a:r>
            <a:b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Троице-Сергиевой Лавре</a:t>
            </a:r>
            <a:endParaRPr 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68" y="0"/>
            <a:ext cx="8256464" cy="6192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3221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0" y="6400091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Свято-Троицкая Сергиева Лавра</a:t>
            </a:r>
            <a:endParaRPr 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9" b="3985"/>
          <a:stretch/>
        </p:blipFill>
        <p:spPr bwMode="auto">
          <a:xfrm>
            <a:off x="0" y="0"/>
            <a:ext cx="9144000" cy="632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9014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0" y="6400091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Троице-Сергиева Лавра. Художник Симон Кожин</a:t>
            </a:r>
            <a:endParaRPr 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5"/>
          <a:stretch/>
        </p:blipFill>
        <p:spPr bwMode="auto">
          <a:xfrm>
            <a:off x="-2387" y="0"/>
            <a:ext cx="9184747" cy="6400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6913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0" y="6400091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Весна в Троицкой лавре. Художник Константин </a:t>
            </a:r>
            <a:r>
              <a:rPr lang="ru-RU" sz="18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Юон</a:t>
            </a:r>
            <a:endParaRPr 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47" y="0"/>
            <a:ext cx="8158106" cy="6400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7738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0" y="6400091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Свято-Троицкая Сергиева Лавра</a:t>
            </a:r>
            <a:endParaRPr 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222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93"/>
          <a:stretch/>
        </p:blipFill>
        <p:spPr bwMode="auto">
          <a:xfrm flipH="1">
            <a:off x="0" y="8574"/>
            <a:ext cx="9144000" cy="636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2756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0" y="6400091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День Благовещения. Художник Константин </a:t>
            </a:r>
            <a:r>
              <a:rPr lang="ru-RU" sz="18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Юон</a:t>
            </a:r>
            <a:endParaRPr 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0"/>
          <a:stretch/>
        </p:blipFill>
        <p:spPr bwMode="auto">
          <a:xfrm>
            <a:off x="347940" y="-1"/>
            <a:ext cx="8448120" cy="6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7415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0" y="6400091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Купола и ласточки. Художник Константин </a:t>
            </a:r>
            <a:r>
              <a:rPr lang="ru-RU" sz="18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Юон</a:t>
            </a:r>
            <a:endParaRPr 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40" y="1"/>
            <a:ext cx="7902720" cy="6400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7366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0" y="6167045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 Троице-Сергиевой лавры с улицы Вокзальной. </a:t>
            </a:r>
            <a:b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Художник Константин </a:t>
            </a:r>
            <a:r>
              <a:rPr lang="ru-RU" sz="18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Юон</a:t>
            </a:r>
            <a:endParaRPr 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4825"/>
            <a:ext cx="9180512" cy="5636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3765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0" y="5924962"/>
            <a:ext cx="9144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Троице-Сергиева лавра (Преподобный Сергий Радонежский благословляет князя Дмитрия Ивановича, отправляющегося на битву с Мамаем)</a:t>
            </a: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Художник Эрнест </a:t>
            </a:r>
            <a:r>
              <a:rPr lang="ru-RU" sz="18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Лисснер</a:t>
            </a:r>
            <a:endParaRPr 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19" y="0"/>
            <a:ext cx="8566963" cy="5949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383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0" y="6239053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Преподобный Сергий благословляет Д. Донского</a:t>
            </a: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b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Художник Алексей </a:t>
            </a:r>
            <a:r>
              <a:rPr lang="ru-RU" sz="18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Кившенко</a:t>
            </a:r>
            <a:endParaRPr 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76" y="0"/>
            <a:ext cx="8604448" cy="625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067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0" y="6239053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Всадники. Эпизод из истории осады Троице-Сергиевой лавры. </a:t>
            </a:r>
            <a:b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Художник Михаил Нестеров</a:t>
            </a:r>
            <a:endParaRPr 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136" y="-1"/>
            <a:ext cx="4429728" cy="6239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8498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0" y="6093296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Осада Троице-Сергиевой лавры. </a:t>
            </a:r>
            <a:b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Художник Василий Верещагин</a:t>
            </a:r>
            <a:endParaRPr 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8550"/>
            <a:ext cx="9180512" cy="5664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148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0" y="5435932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Преподобному Сергию. Художник Сергей </a:t>
            </a:r>
            <a:r>
              <a:rPr lang="ru-RU" sz="18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Ефошкин</a:t>
            </a:r>
            <a:endParaRPr 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9144000" cy="392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5731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0" y="6477136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 Троице-Сергиевой лавры. Художник Константин Горбатов</a:t>
            </a:r>
            <a:endParaRPr 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179" y="0"/>
            <a:ext cx="8291643" cy="6457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8782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0" y="6400091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Троице-Сергиева Лавра</a:t>
            </a: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Художник Антон Колоколов</a:t>
            </a:r>
            <a:endParaRPr 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90" y="0"/>
            <a:ext cx="8619020" cy="640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2786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0" y="6400091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Троице-Сергиев монастырь. Художник </a:t>
            </a:r>
            <a:r>
              <a:rPr lang="ru-RU" sz="18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Аполлинарий</a:t>
            </a: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Васнецов</a:t>
            </a:r>
            <a:endParaRPr 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51" y="7940"/>
            <a:ext cx="8821298" cy="637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8377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0" y="6400091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Троице-Сергиева Лавра</a:t>
            </a: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Художник Николай Толкунов</a:t>
            </a:r>
            <a:endParaRPr 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3999" cy="6352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4916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0" y="6400091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Зима в Троице-Сергиевой лавре. Художник Василий Нестеренко</a:t>
            </a:r>
            <a:endParaRPr 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"/>
          <a:stretch/>
        </p:blipFill>
        <p:spPr bwMode="auto">
          <a:xfrm>
            <a:off x="481263" y="0"/>
            <a:ext cx="8237664" cy="6400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1299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" r="9269"/>
          <a:stretch/>
        </p:blipFill>
        <p:spPr bwMode="auto">
          <a:xfrm>
            <a:off x="1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994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5"/>
          <a:stretch/>
        </p:blipFill>
        <p:spPr bwMode="auto">
          <a:xfrm>
            <a:off x="0" y="0"/>
            <a:ext cx="9272464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1958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79" b="4938"/>
          <a:stretch/>
        </p:blipFill>
        <p:spPr bwMode="auto">
          <a:xfrm>
            <a:off x="1919090" y="-1"/>
            <a:ext cx="5305821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5582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0" y="6400091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Свято-Троицкая Сергиева Лавра</a:t>
            </a:r>
            <a:endParaRPr 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0568"/>
            <a:ext cx="9144000" cy="6080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5939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0" y="6400091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Троицкий собор Троице-Сергиевой Лавры</a:t>
            </a:r>
            <a:endParaRPr 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84"/>
          <a:stretch/>
        </p:blipFill>
        <p:spPr bwMode="auto">
          <a:xfrm>
            <a:off x="0" y="0"/>
            <a:ext cx="9144000" cy="6346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4021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0" y="6400091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Свято-Троицкая Сергиева Лавра</a:t>
            </a:r>
            <a:endParaRPr 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42"/>
          <a:stretch/>
        </p:blipFill>
        <p:spPr bwMode="auto">
          <a:xfrm>
            <a:off x="0" y="0"/>
            <a:ext cx="9151311" cy="635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3815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404664"/>
            <a:ext cx="8424936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3600" b="1" dirty="0" smtClean="0">
                <a:solidFill>
                  <a:srgbClr val="800000"/>
                </a:solidFill>
              </a:rPr>
              <a:t>Большинство монастырей</a:t>
            </a:r>
            <a:r>
              <a:rPr lang="ru-RU" sz="3600" b="1" dirty="0">
                <a:solidFill>
                  <a:srgbClr val="800000"/>
                </a:solidFill>
              </a:rPr>
              <a:t>, </a:t>
            </a:r>
            <a:r>
              <a:rPr lang="ru-RU" sz="3600" b="1" dirty="0" smtClean="0">
                <a:solidFill>
                  <a:srgbClr val="800000"/>
                </a:solidFill>
              </a:rPr>
              <a:t>названных в </a:t>
            </a:r>
            <a:r>
              <a:rPr lang="ru-RU" sz="3600" b="1" dirty="0" err="1" smtClean="0">
                <a:solidFill>
                  <a:srgbClr val="800000"/>
                </a:solidFill>
              </a:rPr>
              <a:t>Лествицах</a:t>
            </a:r>
            <a:r>
              <a:rPr lang="ru-RU" sz="3600" b="1" dirty="0" smtClean="0">
                <a:solidFill>
                  <a:srgbClr val="800000"/>
                </a:solidFill>
              </a:rPr>
              <a:t> </a:t>
            </a:r>
            <a:r>
              <a:rPr lang="ru-RU" sz="3600" b="1" dirty="0">
                <a:solidFill>
                  <a:srgbClr val="800000"/>
                </a:solidFill>
              </a:rPr>
              <a:t>и </a:t>
            </a:r>
            <a:r>
              <a:rPr lang="ru-RU" sz="3600" b="1" dirty="0" smtClean="0">
                <a:solidFill>
                  <a:srgbClr val="800000"/>
                </a:solidFill>
              </a:rPr>
              <a:t>Соборном уложении </a:t>
            </a:r>
            <a:r>
              <a:rPr lang="ru-RU" sz="3600" b="1" dirty="0">
                <a:solidFill>
                  <a:srgbClr val="800000"/>
                </a:solidFill>
              </a:rPr>
              <a:t>[1649 г</a:t>
            </a:r>
            <a:r>
              <a:rPr lang="ru-RU" sz="3600" b="1" dirty="0" smtClean="0">
                <a:solidFill>
                  <a:srgbClr val="800000"/>
                </a:solidFill>
              </a:rPr>
              <a:t>.], были крупными культурными центрами</a:t>
            </a:r>
            <a:r>
              <a:rPr lang="ru-RU" sz="3600" b="1" dirty="0">
                <a:solidFill>
                  <a:srgbClr val="800000"/>
                </a:solidFill>
              </a:rPr>
              <a:t>, </a:t>
            </a:r>
            <a:r>
              <a:rPr lang="ru-RU" sz="3600" b="1" dirty="0" smtClean="0">
                <a:solidFill>
                  <a:srgbClr val="800000"/>
                </a:solidFill>
              </a:rPr>
              <a:t>сокровищницами книжных богатств </a:t>
            </a:r>
            <a:r>
              <a:rPr lang="ru-RU" sz="3600" b="1" dirty="0">
                <a:solidFill>
                  <a:srgbClr val="800000"/>
                </a:solidFill>
              </a:rPr>
              <a:t>не </a:t>
            </a:r>
            <a:r>
              <a:rPr lang="ru-RU" sz="3600" b="1" dirty="0" smtClean="0">
                <a:solidFill>
                  <a:srgbClr val="800000"/>
                </a:solidFill>
              </a:rPr>
              <a:t>только русского православия</a:t>
            </a:r>
            <a:r>
              <a:rPr lang="ru-RU" sz="3600" b="1" dirty="0">
                <a:solidFill>
                  <a:srgbClr val="800000"/>
                </a:solidFill>
              </a:rPr>
              <a:t>, но и </a:t>
            </a:r>
            <a:r>
              <a:rPr lang="ru-RU" sz="3600" b="1" dirty="0" smtClean="0">
                <a:solidFill>
                  <a:srgbClr val="800000"/>
                </a:solidFill>
              </a:rPr>
              <a:t>всего христианского мира</a:t>
            </a:r>
            <a:r>
              <a:rPr lang="ru-RU" sz="3600" b="1" dirty="0">
                <a:solidFill>
                  <a:srgbClr val="800000"/>
                </a:solidFill>
              </a:rPr>
              <a:t>. В 1653 г. по </a:t>
            </a:r>
            <a:r>
              <a:rPr lang="ru-RU" sz="3600" b="1" dirty="0" smtClean="0">
                <a:solidFill>
                  <a:srgbClr val="800000"/>
                </a:solidFill>
              </a:rPr>
              <a:t>поручению патриарха Никона была составлена </a:t>
            </a:r>
            <a:r>
              <a:rPr lang="ru-RU" sz="3600" b="1" dirty="0">
                <a:solidFill>
                  <a:srgbClr val="800000"/>
                </a:solidFill>
              </a:rPr>
              <a:t>«</a:t>
            </a:r>
            <a:r>
              <a:rPr lang="ru-RU" sz="3600" b="1" dirty="0" smtClean="0">
                <a:solidFill>
                  <a:srgbClr val="800000"/>
                </a:solidFill>
              </a:rPr>
              <a:t>Опись книгам</a:t>
            </a:r>
            <a:r>
              <a:rPr lang="ru-RU" sz="3600" b="1" dirty="0">
                <a:solidFill>
                  <a:srgbClr val="800000"/>
                </a:solidFill>
              </a:rPr>
              <a:t>, в </a:t>
            </a:r>
            <a:r>
              <a:rPr lang="ru-RU" sz="3600" b="1" dirty="0" smtClean="0">
                <a:solidFill>
                  <a:srgbClr val="800000"/>
                </a:solidFill>
              </a:rPr>
              <a:t>степенных монастырях хранящимся</a:t>
            </a:r>
            <a:r>
              <a:rPr lang="ru-RU" sz="3600" b="1" dirty="0">
                <a:solidFill>
                  <a:srgbClr val="800000"/>
                </a:solidFill>
              </a:rPr>
              <a:t>», </a:t>
            </a:r>
            <a:r>
              <a:rPr lang="ru-RU" sz="3600" b="1" dirty="0" smtClean="0">
                <a:solidFill>
                  <a:srgbClr val="800000"/>
                </a:solidFill>
              </a:rPr>
              <a:t>необходимая </a:t>
            </a:r>
            <a:r>
              <a:rPr lang="ru-RU" sz="3600" b="1" dirty="0">
                <a:solidFill>
                  <a:srgbClr val="800000"/>
                </a:solidFill>
              </a:rPr>
              <a:t>для </a:t>
            </a:r>
            <a:r>
              <a:rPr lang="ru-RU" sz="3600" b="1" dirty="0" smtClean="0">
                <a:solidFill>
                  <a:srgbClr val="800000"/>
                </a:solidFill>
              </a:rPr>
              <a:t>развития печатного дела </a:t>
            </a:r>
            <a:r>
              <a:rPr lang="ru-RU" sz="3600" b="1" dirty="0">
                <a:solidFill>
                  <a:srgbClr val="800000"/>
                </a:solidFill>
              </a:rPr>
              <a:t>и </a:t>
            </a:r>
            <a:r>
              <a:rPr lang="ru-RU" sz="3600" b="1" dirty="0" smtClean="0">
                <a:solidFill>
                  <a:srgbClr val="800000"/>
                </a:solidFill>
              </a:rPr>
              <a:t>исправления </a:t>
            </a:r>
            <a:r>
              <a:rPr lang="ru-RU" sz="3600" b="1" dirty="0">
                <a:solidFill>
                  <a:srgbClr val="800000"/>
                </a:solidFill>
              </a:rPr>
              <a:t>книг. </a:t>
            </a:r>
            <a:endParaRPr lang="ru-RU" sz="3600" b="1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0427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510927"/>
            <a:ext cx="842493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800000"/>
                </a:solidFill>
              </a:rPr>
              <a:t>Она позволяет судить </a:t>
            </a:r>
            <a:r>
              <a:rPr lang="ru-RU" sz="3600" b="1" dirty="0">
                <a:solidFill>
                  <a:srgbClr val="800000"/>
                </a:solidFill>
              </a:rPr>
              <a:t>о том, </a:t>
            </a:r>
            <a:r>
              <a:rPr lang="ru-RU" sz="3600" b="1" dirty="0" smtClean="0">
                <a:solidFill>
                  <a:srgbClr val="800000"/>
                </a:solidFill>
              </a:rPr>
              <a:t>какие монастыри в середине </a:t>
            </a:r>
            <a:r>
              <a:rPr lang="ru-RU" sz="3600" b="1" dirty="0">
                <a:solidFill>
                  <a:srgbClr val="800000"/>
                </a:solidFill>
              </a:rPr>
              <a:t>XVII </a:t>
            </a:r>
            <a:r>
              <a:rPr lang="ru-RU" sz="3600" b="1" dirty="0" smtClean="0">
                <a:solidFill>
                  <a:srgbClr val="800000"/>
                </a:solidFill>
              </a:rPr>
              <a:t>века были самыми крупными хранителями </a:t>
            </a:r>
            <a:r>
              <a:rPr lang="ru-RU" sz="3600" b="1" dirty="0">
                <a:solidFill>
                  <a:srgbClr val="800000"/>
                </a:solidFill>
              </a:rPr>
              <a:t>книг и тем </a:t>
            </a:r>
            <a:r>
              <a:rPr lang="ru-RU" sz="3600" b="1" dirty="0" smtClean="0">
                <a:solidFill>
                  <a:srgbClr val="800000"/>
                </a:solidFill>
              </a:rPr>
              <a:t>самым имели огромное значение </a:t>
            </a:r>
            <a:r>
              <a:rPr lang="ru-RU" sz="3600" b="1" dirty="0">
                <a:solidFill>
                  <a:srgbClr val="800000"/>
                </a:solidFill>
              </a:rPr>
              <a:t>в </a:t>
            </a:r>
            <a:r>
              <a:rPr lang="ru-RU" sz="3600" b="1" dirty="0" smtClean="0">
                <a:solidFill>
                  <a:srgbClr val="800000"/>
                </a:solidFill>
              </a:rPr>
              <a:t>деле духовного просвещения</a:t>
            </a:r>
            <a:r>
              <a:rPr lang="ru-RU" sz="3600" b="1" dirty="0">
                <a:solidFill>
                  <a:srgbClr val="800000"/>
                </a:solidFill>
              </a:rPr>
              <a:t>. Опись </a:t>
            </a:r>
            <a:r>
              <a:rPr lang="ru-RU" sz="3600" b="1" dirty="0" smtClean="0">
                <a:solidFill>
                  <a:srgbClr val="800000"/>
                </a:solidFill>
              </a:rPr>
              <a:t>включает </a:t>
            </a:r>
            <a:r>
              <a:rPr lang="ru-RU" sz="3600" b="1" dirty="0">
                <a:solidFill>
                  <a:srgbClr val="800000"/>
                </a:solidFill>
              </a:rPr>
              <a:t>39 </a:t>
            </a:r>
            <a:r>
              <a:rPr lang="ru-RU" sz="3600" b="1" dirty="0" smtClean="0">
                <a:solidFill>
                  <a:srgbClr val="800000"/>
                </a:solidFill>
              </a:rPr>
              <a:t>монастырей: Троице-Сергиев</a:t>
            </a:r>
            <a:r>
              <a:rPr lang="ru-RU" sz="3600" b="1" dirty="0">
                <a:solidFill>
                  <a:srgbClr val="800000"/>
                </a:solidFill>
              </a:rPr>
              <a:t>, </a:t>
            </a:r>
            <a:r>
              <a:rPr lang="ru-RU" sz="3600" b="1" dirty="0" err="1">
                <a:solidFill>
                  <a:srgbClr val="800000"/>
                </a:solidFill>
              </a:rPr>
              <a:t>Чудов</a:t>
            </a:r>
            <a:r>
              <a:rPr lang="ru-RU" sz="3600" b="1" dirty="0">
                <a:solidFill>
                  <a:srgbClr val="800000"/>
                </a:solidFill>
              </a:rPr>
              <a:t>, Новоспасский, </a:t>
            </a:r>
            <a:r>
              <a:rPr lang="ru-RU" sz="3600" b="1" dirty="0" smtClean="0">
                <a:solidFill>
                  <a:srgbClr val="800000"/>
                </a:solidFill>
              </a:rPr>
              <a:t>Кирилло-Белозерский</a:t>
            </a:r>
            <a:r>
              <a:rPr lang="ru-RU" sz="3600" b="1" dirty="0">
                <a:solidFill>
                  <a:srgbClr val="800000"/>
                </a:solidFill>
              </a:rPr>
              <a:t>…</a:t>
            </a:r>
            <a:r>
              <a:rPr lang="ru-RU" sz="36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».</a:t>
            </a:r>
            <a:endParaRPr lang="ru-RU" sz="3600" b="1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07504" y="4974267"/>
            <a:ext cx="85725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buNone/>
            </a:pPr>
            <a:r>
              <a:rPr lang="ru-RU" sz="2400" b="1" i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Н. В. Синицына. «Русское </a:t>
            </a:r>
            <a:br>
              <a:rPr lang="ru-RU" sz="2400" b="1" i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i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монашество и монастыри</a:t>
            </a:r>
            <a:r>
              <a:rPr lang="ru-RU" sz="2400" b="1" i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24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793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7578</TotalTime>
  <Words>423</Words>
  <Application>Microsoft Office PowerPoint</Application>
  <PresentationFormat>Экран (4:3)</PresentationFormat>
  <Paragraphs>43</Paragraphs>
  <Slides>44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eugene</dc:creator>
  <cp:lastModifiedBy>Eugene</cp:lastModifiedBy>
  <cp:revision>315</cp:revision>
  <dcterms:created xsi:type="dcterms:W3CDTF">2015-08-04T12:08:47Z</dcterms:created>
  <dcterms:modified xsi:type="dcterms:W3CDTF">2018-05-08T09:49:06Z</dcterms:modified>
</cp:coreProperties>
</file>