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602" r:id="rId4"/>
    <p:sldId id="625" r:id="rId5"/>
    <p:sldId id="618" r:id="rId6"/>
    <p:sldId id="629" r:id="rId7"/>
    <p:sldId id="630" r:id="rId8"/>
    <p:sldId id="626" r:id="rId9"/>
    <p:sldId id="619" r:id="rId10"/>
    <p:sldId id="627" r:id="rId11"/>
    <p:sldId id="628" r:id="rId1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80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8" d="100"/>
          <a:sy n="158" d="100"/>
        </p:scale>
        <p:origin x="-21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КОЛОКОЛА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260648"/>
            <a:ext cx="7920880" cy="670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монастырском кладбище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800" b="1" dirty="0" smtClean="0">
                <a:solidFill>
                  <a:srgbClr val="0033CC"/>
                </a:solidFill>
              </a:rPr>
              <a:t>Ударил </a:t>
            </a:r>
            <a:r>
              <a:rPr lang="ru-RU" sz="2800" b="1" dirty="0">
                <a:solidFill>
                  <a:srgbClr val="0033CC"/>
                </a:solidFill>
              </a:rPr>
              <a:t>колокол — и дрогнул сон </a:t>
            </a:r>
            <a:r>
              <a:rPr lang="ru-RU" sz="2800" b="1" dirty="0" smtClean="0">
                <a:solidFill>
                  <a:srgbClr val="0033CC"/>
                </a:solidFill>
              </a:rPr>
              <a:t>гробниц,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И </a:t>
            </a:r>
            <a:r>
              <a:rPr lang="ru-RU" sz="2800" b="1" dirty="0">
                <a:solidFill>
                  <a:srgbClr val="0033CC"/>
                </a:solidFill>
              </a:rPr>
              <a:t>голубей испуганная </a:t>
            </a:r>
            <a:r>
              <a:rPr lang="ru-RU" sz="2800" b="1" dirty="0" smtClean="0">
                <a:solidFill>
                  <a:srgbClr val="0033CC"/>
                </a:solidFill>
              </a:rPr>
              <a:t>стая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Вдруг </a:t>
            </a:r>
            <a:r>
              <a:rPr lang="ru-RU" sz="2800" b="1" dirty="0">
                <a:solidFill>
                  <a:srgbClr val="0033CC"/>
                </a:solidFill>
              </a:rPr>
              <a:t>поднялась с карнизов и </a:t>
            </a:r>
            <a:r>
              <a:rPr lang="ru-RU" sz="2800" b="1" dirty="0" smtClean="0">
                <a:solidFill>
                  <a:srgbClr val="0033CC"/>
                </a:solidFill>
              </a:rPr>
              <a:t>бойниц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И </a:t>
            </a:r>
            <a:r>
              <a:rPr lang="ru-RU" sz="2800" b="1" dirty="0">
                <a:solidFill>
                  <a:srgbClr val="0033CC"/>
                </a:solidFill>
              </a:rPr>
              <a:t>закружилась, крыльями </a:t>
            </a:r>
            <a:r>
              <a:rPr lang="ru-RU" sz="2800" b="1" dirty="0" smtClean="0">
                <a:solidFill>
                  <a:srgbClr val="0033CC"/>
                </a:solidFill>
              </a:rPr>
              <a:t>блистая,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Над </a:t>
            </a:r>
            <a:r>
              <a:rPr lang="ru-RU" sz="2800" b="1" dirty="0">
                <a:solidFill>
                  <a:srgbClr val="0033CC"/>
                </a:solidFill>
              </a:rPr>
              <a:t>мшистою стеной монастыря</a:t>
            </a:r>
            <a:r>
              <a:rPr lang="ru-RU" sz="2800" b="1" dirty="0" smtClean="0">
                <a:solidFill>
                  <a:srgbClr val="0033CC"/>
                </a:solidFill>
              </a:rPr>
              <a:t>...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О</a:t>
            </a:r>
            <a:r>
              <a:rPr lang="ru-RU" sz="2800" b="1" dirty="0">
                <a:solidFill>
                  <a:srgbClr val="0033CC"/>
                </a:solidFill>
              </a:rPr>
              <a:t>, ранний благовест и майская </a:t>
            </a:r>
            <a:r>
              <a:rPr lang="ru-RU" sz="2800" b="1" dirty="0" smtClean="0">
                <a:solidFill>
                  <a:srgbClr val="0033CC"/>
                </a:solidFill>
              </a:rPr>
              <a:t>заря!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Как </a:t>
            </a:r>
            <a:r>
              <a:rPr lang="ru-RU" sz="2800" b="1" dirty="0">
                <a:solidFill>
                  <a:srgbClr val="0033CC"/>
                </a:solidFill>
              </a:rPr>
              <a:t>этот звон, могучий и </a:t>
            </a:r>
            <a:r>
              <a:rPr lang="ru-RU" sz="2800" b="1" dirty="0" smtClean="0">
                <a:solidFill>
                  <a:srgbClr val="0033CC"/>
                </a:solidFill>
              </a:rPr>
              <a:t>тяжелый,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Сливается </a:t>
            </a:r>
            <a:r>
              <a:rPr lang="ru-RU" sz="2800" b="1" dirty="0">
                <a:solidFill>
                  <a:srgbClr val="0033CC"/>
                </a:solidFill>
              </a:rPr>
              <a:t>с открытой и </a:t>
            </a:r>
            <a:r>
              <a:rPr lang="ru-RU" sz="2800" b="1" dirty="0" smtClean="0">
                <a:solidFill>
                  <a:srgbClr val="0033CC"/>
                </a:solidFill>
              </a:rPr>
              <a:t>веселой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Равниной </a:t>
            </a:r>
            <a:r>
              <a:rPr lang="ru-RU" sz="2800" b="1" dirty="0">
                <a:solidFill>
                  <a:srgbClr val="0033CC"/>
                </a:solidFill>
              </a:rPr>
              <a:t>зеленеющих </a:t>
            </a:r>
            <a:r>
              <a:rPr lang="ru-RU" sz="2800" b="1" dirty="0" smtClean="0">
                <a:solidFill>
                  <a:srgbClr val="0033CC"/>
                </a:solidFill>
              </a:rPr>
              <a:t>полей!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Ударил </a:t>
            </a:r>
            <a:r>
              <a:rPr lang="ru-RU" sz="2800" b="1" dirty="0">
                <a:solidFill>
                  <a:srgbClr val="0033CC"/>
                </a:solidFill>
              </a:rPr>
              <a:t>колокол — и стала ночь </a:t>
            </a:r>
            <a:r>
              <a:rPr lang="ru-RU" sz="2800" b="1" dirty="0" smtClean="0">
                <a:solidFill>
                  <a:srgbClr val="0033CC"/>
                </a:solidFill>
              </a:rPr>
              <a:t>светлей,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И </a:t>
            </a:r>
            <a:r>
              <a:rPr lang="ru-RU" sz="2800" b="1" dirty="0">
                <a:solidFill>
                  <a:srgbClr val="0033CC"/>
                </a:solidFill>
              </a:rPr>
              <a:t>позабыты старые </a:t>
            </a:r>
            <a:r>
              <a:rPr lang="ru-RU" sz="2800" b="1" dirty="0" smtClean="0">
                <a:solidFill>
                  <a:srgbClr val="0033CC"/>
                </a:solidFill>
              </a:rPr>
              <a:t>гробницы,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И </a:t>
            </a:r>
            <a:r>
              <a:rPr lang="ru-RU" sz="2800" b="1" dirty="0">
                <a:solidFill>
                  <a:srgbClr val="0033CC"/>
                </a:solidFill>
              </a:rPr>
              <a:t>кельи тесные, и страхи темноты</a:t>
            </a:r>
            <a:r>
              <a:rPr lang="ru-RU" sz="2800" b="1" dirty="0" smtClean="0">
                <a:solidFill>
                  <a:srgbClr val="0033CC"/>
                </a:solidFill>
              </a:rPr>
              <a:t>,—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Душа</a:t>
            </a:r>
            <a:r>
              <a:rPr lang="ru-RU" sz="2800" b="1" dirty="0">
                <a:solidFill>
                  <a:srgbClr val="0033CC"/>
                </a:solidFill>
              </a:rPr>
              <a:t>, затрепетав, как крылья </a:t>
            </a:r>
            <a:r>
              <a:rPr lang="ru-RU" sz="2800" b="1" dirty="0" smtClean="0">
                <a:solidFill>
                  <a:srgbClr val="0033CC"/>
                </a:solidFill>
              </a:rPr>
              <a:t>вольной птицы,</a:t>
            </a:r>
            <a:br>
              <a:rPr lang="ru-RU" sz="2800" b="1" dirty="0" smtClean="0">
                <a:solidFill>
                  <a:srgbClr val="0033CC"/>
                </a:solidFill>
              </a:rPr>
            </a:br>
            <a:r>
              <a:rPr lang="ru-RU" sz="2800" b="1" dirty="0" smtClean="0">
                <a:solidFill>
                  <a:srgbClr val="0033CC"/>
                </a:solidFill>
              </a:rPr>
              <a:t>Коснулась </a:t>
            </a:r>
            <a:r>
              <a:rPr lang="ru-RU" sz="2800" b="1" dirty="0">
                <a:solidFill>
                  <a:srgbClr val="0033CC"/>
                </a:solidFill>
              </a:rPr>
              <a:t>солнечной поющей высоты!</a:t>
            </a:r>
          </a:p>
          <a:p>
            <a:pPr algn="r"/>
            <a:r>
              <a:rPr lang="ru-RU" sz="2800" b="1" i="1" dirty="0" err="1">
                <a:solidFill>
                  <a:srgbClr val="0033CC"/>
                </a:solidFill>
              </a:rPr>
              <a:t>И.А.Бунин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47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4016"/>
            <a:ext cx="9180512" cy="660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7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83568" y="862841"/>
            <a:ext cx="813690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</a:t>
            </a:r>
            <a: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БЛАГОВЕСТ </a:t>
            </a:r>
            <a:b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ТРЕЗВОН</a:t>
            </a:r>
            <a:endParaRPr lang="en-US" altLang="ru-RU" sz="4200" b="1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6239053"/>
            <a:ext cx="9128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Колокольня «Иван Великий». Московский Кремль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1505 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–1508 гг., верхний ярус 1600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 r="4221" b="3451"/>
          <a:stretch/>
        </p:blipFill>
        <p:spPr bwMode="auto">
          <a:xfrm>
            <a:off x="0" y="-27385"/>
            <a:ext cx="9144000" cy="626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2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56895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колоколам относились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к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людям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давали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имена, сильные мира сего „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наказывали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их“,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отправляли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ссылку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порой 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переплавку. Примеры — вечевой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 Новгорода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набатный колокол Углича; набатный колокол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Москве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снятый в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XVIII веке, до сих пор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стоит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наказанным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в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Оружейной палате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 ведь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колокол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 бы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созывать москвичей и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праздники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хотя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в день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стало </a:t>
            </a:r>
            <a:r>
              <a:rPr lang="ru-RU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 </a:t>
            </a:r>
            <a:r>
              <a:rPr lang="ru-RU" sz="32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новой красивой столичной традицией.</a:t>
            </a:r>
            <a:endParaRPr lang="ru-RU" sz="32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6021288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Мишин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Московские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колокольные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звоны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Царь-колокол</a:t>
            </a:r>
            <a:endParaRPr lang="ru-RU" sz="24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68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51998" y="5157192"/>
            <a:ext cx="221202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Колокольня </a:t>
            </a: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Троице-Сергиевой Лавры. </a:t>
            </a:r>
            <a:b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1740–1770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00"/>
            <a:ext cx="508831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3" y="23156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" y="64533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Царь-колокол Троице-Сергиевой Лавры перед подъемом на колокольню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15" y="9000"/>
            <a:ext cx="748817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11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095122"/>
            <a:ext cx="856895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Невозможно представить себе Русь без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храмов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пения церковного хора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храмовой живописи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колокольного звона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неповторимое слияние веры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 и уклада жизни создано православием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оказало влияние на все стороны и </a:t>
            </a:r>
            <a:r>
              <a:rPr lang="ru-RU" sz="3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нашего народа</a:t>
            </a:r>
            <a:r>
              <a:rPr lang="ru-RU" sz="3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44522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Мишин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В.В.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Московские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колокольные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звоны </a:t>
            </a:r>
            <a:r>
              <a:rPr lang="ru-RU" sz="24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Царь-колокол</a:t>
            </a:r>
            <a:endParaRPr lang="ru-RU" sz="2400" b="1" i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184515" y="5064625"/>
            <a:ext cx="2212021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Псковская звонница.</a:t>
            </a:r>
          </a:p>
          <a:p>
            <a:pPr>
              <a:buNone/>
            </a:pP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1800" b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А.М.Васнецов</a:t>
            </a:r>
            <a:r>
              <a:rPr 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1908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00"/>
            <a:ext cx="5557500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99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6811</TotalTime>
  <Words>179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253</cp:revision>
  <dcterms:created xsi:type="dcterms:W3CDTF">2015-08-04T12:08:47Z</dcterms:created>
  <dcterms:modified xsi:type="dcterms:W3CDTF">2018-03-29T01:12:35Z</dcterms:modified>
</cp:coreProperties>
</file>