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2" r:id="rId3"/>
    <p:sldId id="583" r:id="rId4"/>
    <p:sldId id="600" r:id="rId5"/>
    <p:sldId id="602" r:id="rId6"/>
    <p:sldId id="603" r:id="rId7"/>
    <p:sldId id="604" r:id="rId8"/>
    <p:sldId id="605" r:id="rId9"/>
    <p:sldId id="616" r:id="rId10"/>
    <p:sldId id="608" r:id="rId11"/>
    <p:sldId id="609" r:id="rId12"/>
    <p:sldId id="610" r:id="rId13"/>
    <p:sldId id="601" r:id="rId14"/>
    <p:sldId id="586" r:id="rId15"/>
    <p:sldId id="560" r:id="rId16"/>
    <p:sldId id="612" r:id="rId17"/>
    <p:sldId id="613" r:id="rId18"/>
    <p:sldId id="614" r:id="rId19"/>
    <p:sldId id="607" r:id="rId20"/>
    <p:sldId id="615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80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8" d="100"/>
          <a:sy n="158" d="100"/>
        </p:scale>
        <p:origin x="-21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C22DD-C13A-441B-A7B0-6DF3E3B08585}" type="datetimeFigureOut">
              <a:rPr lang="ru-RU"/>
              <a:pPr>
                <a:defRPr/>
              </a:pPr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D31B1-3FA0-4B24-9929-C409807DA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758BA-22B7-4FF1-A548-D8C375A75678}" type="datetimeFigureOut">
              <a:rPr lang="ru-RU"/>
              <a:pPr>
                <a:defRPr/>
              </a:pPr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A9C98-CB3D-4506-83D6-EA1648D11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2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EE58B-18DD-41AC-84B0-08FD4A7838ED}" type="datetimeFigureOut">
              <a:rPr lang="ru-RU"/>
              <a:pPr>
                <a:defRPr/>
              </a:pPr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B2E0F-EB4E-431C-8FD9-B78E1B669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6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34ADD-46B0-457F-9796-130CBAFA80F3}" type="datetimeFigureOut">
              <a:rPr lang="ru-RU"/>
              <a:pPr>
                <a:defRPr/>
              </a:pPr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636B1-0912-4F9A-8FCC-3714E9EAC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3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087F-EBE9-45D3-937B-1C0C30E1A461}" type="datetimeFigureOut">
              <a:rPr lang="ru-RU"/>
              <a:pPr>
                <a:defRPr/>
              </a:pPr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594D4-43E1-4BF6-AC02-EEC8110A4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5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D86D1-8E7A-40C2-9A44-A43D30FD3F28}" type="datetimeFigureOut">
              <a:rPr lang="ru-RU"/>
              <a:pPr>
                <a:defRPr/>
              </a:pPr>
              <a:t>28.03.2018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7D5C-5A15-46CA-BB51-BCD90C4B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0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915E-7093-4732-B577-5017A3734905}" type="datetimeFigureOut">
              <a:rPr lang="ru-RU"/>
              <a:pPr>
                <a:defRPr/>
              </a:pPr>
              <a:t>28.03.2018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841B-9BEB-4F08-BF9A-3AFF64B69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9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E673C-C7FE-4160-8878-7F20717B4992}" type="datetimeFigureOut">
              <a:rPr lang="ru-RU"/>
              <a:pPr>
                <a:defRPr/>
              </a:pPr>
              <a:t>28.03.2018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6AA4C-CEF3-4800-A0C3-F39EBC98B9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71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1159-BD6D-4C54-A3D6-30F70F730F37}" type="datetimeFigureOut">
              <a:rPr lang="ru-RU"/>
              <a:pPr>
                <a:defRPr/>
              </a:pPr>
              <a:t>28.03.2018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C773A-7C56-4985-9407-FFD999464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D2D05-94F1-4492-B1E6-AC46EB557074}" type="datetimeFigureOut">
              <a:rPr lang="ru-RU"/>
              <a:pPr>
                <a:defRPr/>
              </a:pPr>
              <a:t>28.03.2018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7A84-AC87-4C22-A61D-243C23A3A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1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A8BE-BA6F-42DE-B385-CF887A49C417}" type="datetimeFigureOut">
              <a:rPr lang="ru-RU"/>
              <a:pPr>
                <a:defRPr/>
              </a:pPr>
              <a:t>28.03.2018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2B7D0-1AB8-40D4-911F-D1C304228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322EF2-9838-4213-8DA2-8229D986EBE1}" type="datetimeFigureOut">
              <a:rPr lang="ru-RU"/>
              <a:pPr>
                <a:defRPr/>
              </a:pPr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480362-B9A5-48EA-AC5C-807F10E3E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09_kremlin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5078" b="93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333375"/>
            <a:ext cx="62642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ПРАВОСЛАВНАЯ</a:t>
            </a:r>
            <a:b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КУЛЬТУРА РОССИИ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2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7558" y="3429000"/>
            <a:ext cx="51685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ИКОНА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948264" y="5589240"/>
            <a:ext cx="21602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Икона Божией Матери «Знамение»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18743"/>
            <a:ext cx="5455213" cy="687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67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7164288" y="5589240"/>
            <a:ext cx="21602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Икона Божией Матери «Знамение» Новгородская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D:\Publish\ДНК\ДНК 11\contest\4_CD-ROM\jpg\icon\theotokos-znamen-nov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412"/>
            <a:ext cx="625005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5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7236296" y="5589240"/>
            <a:ext cx="21602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Икона Божией Матери «Знамение»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Абалацкая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412"/>
            <a:ext cx="6174386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85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948264" y="5589240"/>
            <a:ext cx="21602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Владимирская икона Божией Матери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6" t="15446" r="17548" b="17330"/>
          <a:stretch/>
        </p:blipFill>
        <p:spPr bwMode="auto">
          <a:xfrm>
            <a:off x="2411760" y="35939"/>
            <a:ext cx="4415363" cy="681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92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167045"/>
            <a:ext cx="91657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Водружение Владимирской иконы на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месте будущего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храма князем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Андреем </a:t>
            </a: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Боголюбским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Миниатюра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Радзивиловской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летописи. Конец XV в.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01" y="44624"/>
            <a:ext cx="8445999" cy="6164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39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88640"/>
            <a:ext cx="842493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Днесь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светло красуется славнейший град 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Москва, яко зарю солнечную </a:t>
            </a:r>
            <a:r>
              <a:rPr lang="ru-RU" sz="32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восприимши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Владычице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чудотворную Твою икону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 ней же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ныне 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</a:t>
            </a:r>
            <a:r>
              <a:rPr lang="ru-RU" sz="32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притекающе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молящеся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Тебе взываем </a:t>
            </a:r>
            <a:r>
              <a:rPr lang="ru-RU" sz="32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сице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о, </a:t>
            </a:r>
            <a:r>
              <a:rPr lang="ru-RU" sz="32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пречудная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Владычице Богородице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молися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Тебе воплощенному Христу Богу нашему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да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избавит 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 сей и вся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грады 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страны </a:t>
            </a:r>
            <a:r>
              <a:rPr lang="ru-RU" sz="32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христианския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невредимы 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всех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навет </a:t>
            </a:r>
            <a:r>
              <a:rPr lang="ru-RU" sz="32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вражиих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спасет души наша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яко Милосерд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spcBef>
                <a:spcPts val="1200"/>
              </a:spcBef>
            </a:pPr>
            <a:r>
              <a:rPr lang="ru-RU" sz="22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Тропарь в честь </a:t>
            </a:r>
            <a:r>
              <a:rPr lang="ru-RU" sz="22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Владимирской иконы </a:t>
            </a:r>
            <a:r>
              <a:rPr lang="ru-RU" sz="22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Божией </a:t>
            </a:r>
            <a:r>
              <a:rPr lang="ru-RU" sz="22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</a:t>
            </a:r>
            <a:endParaRPr lang="ru-RU" sz="2200" b="1" i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7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948264" y="5589240"/>
            <a:ext cx="2160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Донская икона Божией Матери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5369971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1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804248" y="5229200"/>
            <a:ext cx="2160240" cy="153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«Древо государства Российского». Икона. XVII в.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Симон Ушаков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D:\Publish\ДНК\ДНК 11\contest\4_CD-ROM\jpg\icon\Drevo_of_Russian_st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8620"/>
            <a:ext cx="4104456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37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992917"/>
            <a:ext cx="871296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800000"/>
                </a:solidFill>
              </a:rPr>
              <a:t>Здесь в </a:t>
            </a:r>
            <a:r>
              <a:rPr lang="ru-RU" sz="3200" b="1" dirty="0" smtClean="0">
                <a:solidFill>
                  <a:srgbClr val="800000"/>
                </a:solidFill>
              </a:rPr>
              <a:t>Успенском — в сердце </a:t>
            </a:r>
            <a:r>
              <a:rPr lang="ru-RU" sz="3200" b="1" dirty="0">
                <a:solidFill>
                  <a:srgbClr val="800000"/>
                </a:solidFill>
              </a:rPr>
              <a:t>стен </a:t>
            </a:r>
            <a:r>
              <a:rPr lang="ru-RU" sz="3200" b="1" dirty="0" err="1" smtClean="0">
                <a:solidFill>
                  <a:srgbClr val="800000"/>
                </a:solidFill>
              </a:rPr>
              <a:t>Кремлевых</a:t>
            </a:r>
            <a:r>
              <a:rPr lang="ru-RU" sz="3200" b="1" dirty="0">
                <a:solidFill>
                  <a:srgbClr val="800000"/>
                </a:solidFill>
              </a:rPr>
              <a:t>,</a:t>
            </a:r>
          </a:p>
          <a:p>
            <a:r>
              <a:rPr lang="ru-RU" sz="3200" b="1" dirty="0" err="1" smtClean="0">
                <a:solidFill>
                  <a:srgbClr val="800000"/>
                </a:solidFill>
              </a:rPr>
              <a:t>Умилясь</a:t>
            </a:r>
            <a:r>
              <a:rPr lang="ru-RU" sz="3200" b="1" dirty="0" smtClean="0">
                <a:solidFill>
                  <a:srgbClr val="800000"/>
                </a:solidFill>
              </a:rPr>
              <a:t> </a:t>
            </a:r>
            <a:r>
              <a:rPr lang="ru-RU" sz="3200" b="1" dirty="0">
                <a:solidFill>
                  <a:srgbClr val="800000"/>
                </a:solidFill>
              </a:rPr>
              <a:t>на </a:t>
            </a:r>
            <a:r>
              <a:rPr lang="ru-RU" sz="3200" b="1" dirty="0" smtClean="0">
                <a:solidFill>
                  <a:srgbClr val="800000"/>
                </a:solidFill>
              </a:rPr>
              <a:t>нежный облик </a:t>
            </a:r>
            <a:r>
              <a:rPr lang="ru-RU" sz="3200" b="1" dirty="0">
                <a:solidFill>
                  <a:srgbClr val="800000"/>
                </a:solidFill>
              </a:rPr>
              <a:t>Твой,</a:t>
            </a:r>
          </a:p>
          <a:p>
            <a:r>
              <a:rPr lang="ru-RU" sz="3200" b="1" dirty="0" smtClean="0">
                <a:solidFill>
                  <a:srgbClr val="800000"/>
                </a:solidFill>
              </a:rPr>
              <a:t>Сколько </a:t>
            </a:r>
            <a:r>
              <a:rPr lang="ru-RU" sz="3200" b="1" dirty="0">
                <a:solidFill>
                  <a:srgbClr val="800000"/>
                </a:solidFill>
              </a:rPr>
              <a:t>глаз </a:t>
            </a:r>
            <a:r>
              <a:rPr lang="ru-RU" sz="3200" b="1" dirty="0" smtClean="0">
                <a:solidFill>
                  <a:srgbClr val="800000"/>
                </a:solidFill>
              </a:rPr>
              <a:t>жестоких </a:t>
            </a:r>
            <a:r>
              <a:rPr lang="ru-RU" sz="3200" b="1" dirty="0">
                <a:solidFill>
                  <a:srgbClr val="800000"/>
                </a:solidFill>
              </a:rPr>
              <a:t>и </a:t>
            </a:r>
            <a:r>
              <a:rPr lang="ru-RU" sz="3200" b="1" dirty="0" smtClean="0">
                <a:solidFill>
                  <a:srgbClr val="800000"/>
                </a:solidFill>
              </a:rPr>
              <a:t>суровых</a:t>
            </a:r>
            <a:endParaRPr lang="ru-RU" sz="3200" b="1" dirty="0">
              <a:solidFill>
                <a:srgbClr val="800000"/>
              </a:solidFill>
            </a:endParaRPr>
          </a:p>
          <a:p>
            <a:r>
              <a:rPr lang="ru-RU" sz="3200" b="1" dirty="0" smtClean="0">
                <a:solidFill>
                  <a:srgbClr val="800000"/>
                </a:solidFill>
              </a:rPr>
              <a:t>Увлажнялись светлою слезой</a:t>
            </a:r>
            <a:r>
              <a:rPr lang="ru-RU" sz="3200" b="1" dirty="0">
                <a:solidFill>
                  <a:srgbClr val="800000"/>
                </a:solidFill>
              </a:rPr>
              <a:t>!</a:t>
            </a:r>
          </a:p>
          <a:p>
            <a:r>
              <a:rPr lang="ru-RU" sz="3200" b="1" dirty="0" smtClean="0">
                <a:solidFill>
                  <a:srgbClr val="800000"/>
                </a:solidFill>
              </a:rPr>
              <a:t>Простирались старцы </a:t>
            </a:r>
            <a:r>
              <a:rPr lang="ru-RU" sz="3200" b="1" dirty="0">
                <a:solidFill>
                  <a:srgbClr val="800000"/>
                </a:solidFill>
              </a:rPr>
              <a:t>и </a:t>
            </a:r>
            <a:r>
              <a:rPr lang="ru-RU" sz="3200" b="1" dirty="0" smtClean="0">
                <a:solidFill>
                  <a:srgbClr val="800000"/>
                </a:solidFill>
              </a:rPr>
              <a:t>черницы</a:t>
            </a:r>
            <a:r>
              <a:rPr lang="ru-RU" sz="3200" b="1" dirty="0">
                <a:solidFill>
                  <a:srgbClr val="800000"/>
                </a:solidFill>
              </a:rPr>
              <a:t>,</a:t>
            </a:r>
          </a:p>
          <a:p>
            <a:r>
              <a:rPr lang="ru-RU" sz="3200" b="1" dirty="0" smtClean="0">
                <a:solidFill>
                  <a:srgbClr val="800000"/>
                </a:solidFill>
              </a:rPr>
              <a:t>Дымные сияли алтари</a:t>
            </a:r>
            <a:r>
              <a:rPr lang="ru-RU" sz="3200" b="1" dirty="0">
                <a:solidFill>
                  <a:srgbClr val="800000"/>
                </a:solidFill>
              </a:rPr>
              <a:t>,</a:t>
            </a:r>
          </a:p>
          <a:p>
            <a:r>
              <a:rPr lang="ru-RU" sz="3200" b="1" dirty="0">
                <a:solidFill>
                  <a:srgbClr val="800000"/>
                </a:solidFill>
              </a:rPr>
              <a:t>Ниц </a:t>
            </a:r>
            <a:r>
              <a:rPr lang="ru-RU" sz="3200" b="1" dirty="0" smtClean="0">
                <a:solidFill>
                  <a:srgbClr val="800000"/>
                </a:solidFill>
              </a:rPr>
              <a:t>лежали кроткие царицы</a:t>
            </a:r>
            <a:r>
              <a:rPr lang="ru-RU" sz="3200" b="1" dirty="0">
                <a:solidFill>
                  <a:srgbClr val="800000"/>
                </a:solidFill>
              </a:rPr>
              <a:t>,</a:t>
            </a:r>
          </a:p>
          <a:p>
            <a:r>
              <a:rPr lang="ru-RU" sz="3200" b="1" dirty="0" smtClean="0">
                <a:solidFill>
                  <a:srgbClr val="800000"/>
                </a:solidFill>
              </a:rPr>
              <a:t>Преклонялись хмурые цари.</a:t>
            </a:r>
            <a:endParaRPr lang="ru-RU" sz="32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</a:pPr>
            <a:r>
              <a:rPr lang="ru-RU" sz="2400" b="1" i="1" dirty="0">
                <a:solidFill>
                  <a:srgbClr val="0033CC"/>
                </a:solidFill>
              </a:rPr>
              <a:t>М</a:t>
            </a:r>
            <a:r>
              <a:rPr lang="ru-RU" sz="2400" b="1" i="1" dirty="0" smtClean="0">
                <a:solidFill>
                  <a:srgbClr val="0033CC"/>
                </a:solidFill>
              </a:rPr>
              <a:t>. А</a:t>
            </a:r>
            <a:r>
              <a:rPr lang="ru-RU" sz="2400" b="1" i="1" dirty="0">
                <a:solidFill>
                  <a:srgbClr val="0033CC"/>
                </a:solidFill>
              </a:rPr>
              <a:t>. Волошин</a:t>
            </a:r>
            <a:r>
              <a:rPr lang="ru-RU" sz="2400" b="1" i="1" dirty="0" smtClean="0">
                <a:solidFill>
                  <a:srgbClr val="0033CC"/>
                </a:solidFill>
              </a:rPr>
              <a:t>. Из </a:t>
            </a:r>
            <a:r>
              <a:rPr lang="ru-RU" sz="2400" b="1" i="1" dirty="0">
                <a:solidFill>
                  <a:srgbClr val="0033CC"/>
                </a:solidFill>
              </a:rPr>
              <a:t>стихотворения</a:t>
            </a:r>
          </a:p>
          <a:p>
            <a:pPr algn="r"/>
            <a:r>
              <a:rPr lang="ru-RU" sz="2400" b="1" i="1" dirty="0">
                <a:solidFill>
                  <a:srgbClr val="0033CC"/>
                </a:solidFill>
              </a:rPr>
              <a:t>«Владимирская Богоматерь»</a:t>
            </a:r>
            <a:endParaRPr lang="ru-RU" sz="2200" b="1" i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66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25179" y="6453336"/>
            <a:ext cx="9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Владимирская икона Божией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 в храме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Свт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Николая в Толмачах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87" y="-8556"/>
            <a:ext cx="8629627" cy="647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42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3528" y="548680"/>
            <a:ext cx="5328592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</a:t>
            </a:r>
            <a: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ВЛАДИМИРСКАЯ ИКОНА БОЖИЕЙ МАТЕРИ</a:t>
            </a:r>
            <a:endParaRPr lang="en-US" altLang="ru-RU" sz="4200" b="1" cap="all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992917"/>
            <a:ext cx="87129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Я,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Матерь Божия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ныне 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молитвою</a:t>
            </a:r>
            <a:endParaRPr lang="ru-RU" sz="32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Твоим образом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ярким сиянием</a:t>
            </a:r>
            <a:endParaRPr lang="ru-RU" sz="32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о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спасении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не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 битвою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благодарностью 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иль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покаянием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за свою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молю душу пустынную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душу странника 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свете безродного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я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вручить хочу деву невинную</a:t>
            </a:r>
            <a:endParaRPr lang="ru-RU" sz="32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Теплой Заступнице мира холодного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spcBef>
                <a:spcPts val="1200"/>
              </a:spcBef>
            </a:pPr>
            <a:r>
              <a:rPr lang="ru-RU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Ю</a:t>
            </a:r>
            <a:r>
              <a:rPr lang="ru-RU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Лермонтов</a:t>
            </a:r>
            <a:endParaRPr lang="ru-RU" sz="2200" b="1" i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65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948264" y="5589240"/>
            <a:ext cx="21602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Владимирская икона Божией Матери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96" y="-1"/>
            <a:ext cx="4578809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6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948264" y="5589240"/>
            <a:ext cx="21602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Смоленская икона Божией Матери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11" y="0"/>
            <a:ext cx="53399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85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948264" y="5589240"/>
            <a:ext cx="21602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Тихвинская икона Божией Матери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843" y="0"/>
            <a:ext cx="4380315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34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948264" y="5589240"/>
            <a:ext cx="2160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Иверская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икона Божией Матери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47" y="0"/>
            <a:ext cx="4513706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96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7020272" y="5589240"/>
            <a:ext cx="2160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Казанская икона Божией Матери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D:\Publish\ДНК\ДНК 11\contest\4_CD-ROM\jpg\icon\kazan-icon-theotokos0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01" y="9000"/>
            <a:ext cx="5731171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90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7308304" y="5589240"/>
            <a:ext cx="18722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Почаевская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икона Божией Матери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1" b="6690"/>
          <a:stretch/>
        </p:blipFill>
        <p:spPr bwMode="auto">
          <a:xfrm>
            <a:off x="1547664" y="-6995"/>
            <a:ext cx="5723202" cy="686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64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7308304" y="5589240"/>
            <a:ext cx="18722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Почаевская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икона Божией Матери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97" y="0"/>
            <a:ext cx="5450199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73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6433</TotalTime>
  <Words>279</Words>
  <Application>Microsoft Office PowerPoint</Application>
  <PresentationFormat>Экран (4:3)</PresentationFormat>
  <Paragraphs>40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eugene</dc:creator>
  <cp:lastModifiedBy>Eugene</cp:lastModifiedBy>
  <cp:revision>233</cp:revision>
  <dcterms:created xsi:type="dcterms:W3CDTF">2015-08-04T12:08:47Z</dcterms:created>
  <dcterms:modified xsi:type="dcterms:W3CDTF">2018-03-28T14:27:32Z</dcterms:modified>
</cp:coreProperties>
</file>