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2" r:id="rId3"/>
    <p:sldId id="381" r:id="rId4"/>
    <p:sldId id="419" r:id="rId5"/>
    <p:sldId id="420" r:id="rId6"/>
    <p:sldId id="421" r:id="rId7"/>
    <p:sldId id="418" r:id="rId8"/>
    <p:sldId id="340" r:id="rId9"/>
    <p:sldId id="384" r:id="rId10"/>
    <p:sldId id="395" r:id="rId11"/>
    <p:sldId id="424" r:id="rId12"/>
    <p:sldId id="422" r:id="rId13"/>
    <p:sldId id="423" r:id="rId14"/>
    <p:sldId id="427" r:id="rId15"/>
    <p:sldId id="428" r:id="rId16"/>
    <p:sldId id="429" r:id="rId17"/>
    <p:sldId id="430" r:id="rId18"/>
    <p:sldId id="436" r:id="rId19"/>
    <p:sldId id="431" r:id="rId20"/>
    <p:sldId id="432" r:id="rId21"/>
    <p:sldId id="426" r:id="rId22"/>
    <p:sldId id="410" r:id="rId23"/>
    <p:sldId id="416" r:id="rId24"/>
    <p:sldId id="415" r:id="rId25"/>
    <p:sldId id="433" r:id="rId26"/>
    <p:sldId id="413" r:id="rId27"/>
    <p:sldId id="414" r:id="rId28"/>
    <p:sldId id="435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99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C22DD-C13A-441B-A7B0-6DF3E3B08585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D31B1-3FA0-4B24-9929-C409807DA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4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758BA-22B7-4FF1-A548-D8C375A75678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A9C98-CB3D-4506-83D6-EA1648D11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52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EE58B-18DD-41AC-84B0-08FD4A7838ED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B2E0F-EB4E-431C-8FD9-B78E1B669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6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34ADD-46B0-457F-9796-130CBAFA80F3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636B1-0912-4F9A-8FCC-3714E9EAC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3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9087F-EBE9-45D3-937B-1C0C30E1A461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594D4-43E1-4BF6-AC02-EEC8110A4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5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D86D1-8E7A-40C2-9A44-A43D30FD3F28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7D5C-5A15-46CA-BB51-BCD90C4B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0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915E-7093-4732-B577-5017A3734905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D841B-9BEB-4F08-BF9A-3AFF64B69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9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E673C-C7FE-4160-8878-7F20717B4992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6AA4C-CEF3-4800-A0C3-F39EBC98B9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71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1159-BD6D-4C54-A3D6-30F70F730F37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C773A-7C56-4985-9407-FFD999464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D2D05-94F1-4492-B1E6-AC46EB557074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7A84-AC87-4C22-A61D-243C23A3A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1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A8BE-BA6F-42DE-B385-CF887A49C417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2B7D0-1AB8-40D4-911F-D1C304228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2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322EF2-9838-4213-8DA2-8229D986EBE1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480362-B9A5-48EA-AC5C-807F10E3E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09_kremlin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5078" b="93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333375"/>
            <a:ext cx="62642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ПРАВОСЛАВНАЯ</a:t>
            </a:r>
            <a:b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КУЛЬТУРА РОССИИ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2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7558" y="3429000"/>
            <a:ext cx="516853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C00000"/>
                </a:solidFill>
                <a:latin typeface="Arial" charset="0"/>
              </a:rPr>
              <a:t>ИСТОКИ ПРАВОСЛАВНОЙ КУЛЬТУРЫ РОССИИ</a:t>
            </a:r>
            <a:endParaRPr lang="ru-RU" altLang="ru-RU" sz="4000" b="1" dirty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239053"/>
            <a:ext cx="9143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Дни славянской письменности и культуры в Новосибирске.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Общегородской крестный ход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D:\ppt\2015-08-10 церковно-гос праздники\jpg\cyr-meth-nsk-2015\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/>
          <a:stretch/>
        </p:blipFill>
        <p:spPr bwMode="auto">
          <a:xfrm>
            <a:off x="0" y="0"/>
            <a:ext cx="9144000" cy="618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ppt\2015-08-10 церковно-гос праздники\jpg\cyr-meth-embl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8400"/>
            <a:ext cx="2590519" cy="259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17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239053"/>
            <a:ext cx="9143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Дни славянской письменности и культуры в Новосибирске.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Общегородской крестный ход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D:\ppt\2015-08-10 церковно-гос праздники\jpg\cyr-meth-nsk-2015\7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/>
          <a:stretch/>
        </p:blipFill>
        <p:spPr bwMode="auto">
          <a:xfrm>
            <a:off x="0" y="-1"/>
            <a:ext cx="9172656" cy="623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85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165304"/>
            <a:ext cx="914399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Дни славянской письменности и культуры в Новосибирске. </a:t>
            </a:r>
            <a:r>
              <a:rPr lang="ru-RU" altLang="ru-RU" sz="17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7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7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Научно-педагогическая конференция в Правительстве Новосибирской области</a:t>
            </a:r>
            <a:endParaRPr lang="ru-RU" altLang="ru-RU" sz="17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D:\ppt\2015-08-10 церковно-гос праздники\jpg\cyr-meth-conference-2014\IMG_90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6388"/>
            <a:ext cx="9272537" cy="618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71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239053"/>
            <a:ext cx="9143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Дни славянской письменности и культуры в Новосибирске.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«Праздник букв» в Академгородке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 descr="D:\ppt\2015-08-10 церковно-гос праздники\jpg\cyr-meth-academ-2015\IMGP92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161" y="-16389"/>
            <a:ext cx="9383160" cy="625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34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239053"/>
            <a:ext cx="9143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Дни славянской письменности и культуры в Новосибирске.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«Праздник букв» в Академгородке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D:\ppt\2015-08-10 церковно-гос праздники\jpg\cyr-meth-academ-2015\IMGP94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61" y="122538"/>
            <a:ext cx="9172161" cy="611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60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239053"/>
            <a:ext cx="9143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Дни славянской письменности и культуры в Новосибирске.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«Праздник букв» в Академгородке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D:\ppt\2015-08-10 церковно-гос праздники\jpg\cyr-meth-academ-2015\IMGP95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832"/>
            <a:ext cx="9230785" cy="613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2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239053"/>
            <a:ext cx="9143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Дни славянской письменности и культуры в Новосибирске.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«Праздник букв» в Академгородке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D:\ppt\2015-08-10 церковно-гос праздники\jpg\cyr-meth-academ-2015\IMGP95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"/>
            <a:ext cx="9361040" cy="624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86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239053"/>
            <a:ext cx="9143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Дни славянской письменности и культуры в Новосибирске.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«Праздник букв» в Академгородке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ppt\2015-08-10 церковно-гос праздники\jpg\cyr-meth-academ-2015\IMGP95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14" y="-1"/>
            <a:ext cx="9382034" cy="623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40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093296"/>
            <a:ext cx="9143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Дни славянской письменности и культуры в Новосибирске.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«Азбучная молитва»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 descr="D:\ppt\2015-08-10 церковно-гос праздники\jpg\cyr-meth-conference-2014\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7040"/>
            <a:ext cx="9282875" cy="596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24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239053"/>
            <a:ext cx="9143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Дни славянской письменности и культуры в Новосибирске.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Областное «Шествие буквиц» и праздничный концерт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3943"/>
            <a:ext cx="8208911" cy="623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06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7593" y="654948"/>
            <a:ext cx="4680471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4000" b="1" dirty="0" smtClean="0">
                <a:solidFill>
                  <a:srgbClr val="C00000"/>
                </a:solidFill>
                <a:latin typeface="Arial" charset="0"/>
              </a:rPr>
              <a:t>6.</a:t>
            </a:r>
            <a:r>
              <a:rPr lang="ru-RU" altLang="ru-RU" sz="4000" b="1" dirty="0">
                <a:solidFill>
                  <a:srgbClr val="C00000"/>
                </a:solidFill>
                <a:latin typeface="Arial" charset="0"/>
              </a:rPr>
              <a:t/>
            </a:r>
            <a:br>
              <a:rPr lang="ru-RU" altLang="ru-RU" sz="4000" b="1" dirty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3600" b="1" cap="all" dirty="0" smtClean="0">
                <a:solidFill>
                  <a:srgbClr val="C00000"/>
                </a:solidFill>
                <a:latin typeface="Arial" charset="0"/>
              </a:rPr>
              <a:t>ПАМЯТЬ И СЛАВА КИРИЛЛА </a:t>
            </a:r>
            <a:br>
              <a:rPr lang="ru-RU" altLang="ru-RU" sz="3600" b="1" cap="all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3600" b="1" cap="all" dirty="0" smtClean="0">
                <a:solidFill>
                  <a:srgbClr val="C00000"/>
                </a:solidFill>
                <a:latin typeface="Arial" charset="0"/>
              </a:rPr>
              <a:t>И МЕФОДИЯ </a:t>
            </a:r>
            <a:br>
              <a:rPr lang="ru-RU" altLang="ru-RU" sz="3600" b="1" cap="all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3600" b="1" cap="all" dirty="0" smtClean="0">
                <a:solidFill>
                  <a:srgbClr val="C00000"/>
                </a:solidFill>
                <a:latin typeface="Arial" charset="0"/>
              </a:rPr>
              <a:t>В РОССИИ</a:t>
            </a:r>
            <a:endParaRPr lang="en-US" altLang="ru-RU" sz="3600" b="1" cap="all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239053"/>
            <a:ext cx="9143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Дни славянской письменности и культуры в Новосибирске.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Областное «Шествие буквиц» и праздничный концерт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1" y="15485"/>
            <a:ext cx="9361284" cy="622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81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/>
          <a:stretch/>
        </p:blipFill>
        <p:spPr bwMode="auto">
          <a:xfrm>
            <a:off x="0" y="60035"/>
            <a:ext cx="9160844" cy="621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239053"/>
            <a:ext cx="9143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Дни славянской письменности и культуры в Новосибирске.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Областное «Шествие буквиц» и праздничный концерт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9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14324" y="6095037"/>
            <a:ext cx="39398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Мурманск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608004" y="6093296"/>
            <a:ext cx="44284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Владивосток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/>
          <a:stretch/>
        </p:blipFill>
        <p:spPr bwMode="auto">
          <a:xfrm>
            <a:off x="4662010" y="220406"/>
            <a:ext cx="4374486" cy="580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3" t="6965" r="27296"/>
          <a:stretch/>
        </p:blipFill>
        <p:spPr bwMode="auto">
          <a:xfrm>
            <a:off x="107504" y="220406"/>
            <a:ext cx="4464496" cy="582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3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51520" y="6063440"/>
            <a:ext cx="3960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Саратов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4572001" y="6096262"/>
            <a:ext cx="43850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Дмитров. Московская область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7" t="5714" r="4105" b="9959"/>
          <a:stretch/>
        </p:blipFill>
        <p:spPr bwMode="auto">
          <a:xfrm>
            <a:off x="251520" y="163177"/>
            <a:ext cx="3960440" cy="587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908"/>
            <a:ext cx="4385083" cy="584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62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1134" y="6095037"/>
            <a:ext cx="44284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Самара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4960485" y="6095037"/>
            <a:ext cx="39198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Коломна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4" y="116632"/>
            <a:ext cx="442849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486" y="131726"/>
            <a:ext cx="3919831" cy="588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4960465" y="6085749"/>
            <a:ext cx="39398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Севастополь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5" r="29900" b="414"/>
          <a:stretch/>
        </p:blipFill>
        <p:spPr bwMode="auto">
          <a:xfrm>
            <a:off x="5076056" y="200401"/>
            <a:ext cx="3744416" cy="588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39552" y="6085749"/>
            <a:ext cx="39398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Тверь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3" t="6225" r="10890" b="2520"/>
          <a:stretch/>
        </p:blipFill>
        <p:spPr bwMode="auto">
          <a:xfrm>
            <a:off x="817358" y="200401"/>
            <a:ext cx="3466610" cy="588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9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51520" y="6070628"/>
            <a:ext cx="4002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Черкесск. Карачаево-Черкесия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2" t="7514" r="27338" b="4305"/>
          <a:stretch/>
        </p:blipFill>
        <p:spPr bwMode="auto">
          <a:xfrm>
            <a:off x="251520" y="172653"/>
            <a:ext cx="4002675" cy="586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4572000" y="6070628"/>
            <a:ext cx="42484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Йошкар-Ола. Республика Марий Эл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3" t="2422" r="27059"/>
          <a:stretch/>
        </p:blipFill>
        <p:spPr bwMode="auto">
          <a:xfrm>
            <a:off x="4993535" y="172653"/>
            <a:ext cx="3405403" cy="586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91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4744441" y="6068860"/>
            <a:ext cx="39398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Игрим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Ханты-Мансийский АО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51520" y="6070628"/>
            <a:ext cx="4113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Ханты-Мансийск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2" y="183512"/>
            <a:ext cx="4410165" cy="588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4" t="20359" r="25513" b="29546"/>
          <a:stretch/>
        </p:blipFill>
        <p:spPr bwMode="auto">
          <a:xfrm>
            <a:off x="5004048" y="183511"/>
            <a:ext cx="3533934" cy="588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71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-30244" y="6381328"/>
            <a:ext cx="91742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Саранск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44" y="-27384"/>
            <a:ext cx="9255167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12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399322" y="5013176"/>
            <a:ext cx="274467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Святые равноапостольные Кирилл и Мефодий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памятнике Тысячелетию России. Новгород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Publish\ДНК\ДНК 11\contest\4_CD-ROM\jpg\1000-years_cyr-me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16869"/>
            <a:ext cx="5104194" cy="687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10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3129930"/>
            <a:ext cx="87849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Великий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Кирилловой кончины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  <a:p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Каким приветствием сердечным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простым</a:t>
            </a:r>
            <a:endParaRPr lang="ru-RU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Тысячелетней годовщины</a:t>
            </a:r>
            <a:endParaRPr lang="ru-RU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Святую память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почтим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Какими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этот день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запечатлеть словами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не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словами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сказанными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им,</a:t>
            </a:r>
          </a:p>
          <a:p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прощаяся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братом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 с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друзьями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нехотя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свой прах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тебе оставил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Рим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ru-RU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7" t="7594" r="17456" b="5893"/>
          <a:stretch/>
        </p:blipFill>
        <p:spPr bwMode="auto">
          <a:xfrm>
            <a:off x="395536" y="188640"/>
            <a:ext cx="2886183" cy="294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8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76672"/>
            <a:ext cx="8784976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Причастные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труду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Чрез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целый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ряд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веков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чрез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столько поколений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мы, и мы его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тянули борозду</a:t>
            </a:r>
            <a:endParaRPr lang="ru-RU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 соблазнов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сомнений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 свой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черед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как он, не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довершив труда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мы с нее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сойдем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словеса святые</a:t>
            </a:r>
            <a:endParaRPr lang="ru-RU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</a:t>
            </a:r>
            <a:r>
              <a:rPr lang="ru-RU" sz="2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воспомянув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воскликнем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тогда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«Не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изменяй себе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великая Россия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верь, не верь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чужим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родимый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край,</a:t>
            </a:r>
          </a:p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ложной мудрости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иль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наглым их обманам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И, как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святой Кирилл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 ты не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покидай</a:t>
            </a:r>
            <a:endParaRPr lang="ru-RU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Великого служения славянам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>
              <a:spcBef>
                <a:spcPts val="600"/>
              </a:spcBef>
            </a:pP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1869</a:t>
            </a:r>
          </a:p>
          <a:p>
            <a:pPr algn="r">
              <a:spcBef>
                <a:spcPts val="600"/>
              </a:spcBef>
            </a:pPr>
            <a:r>
              <a:rPr lang="ru-RU" sz="2000" b="1" i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Ф.И.Тютчев</a:t>
            </a:r>
            <a:endParaRPr lang="ru-RU" sz="2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98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260648"/>
            <a:ext cx="7632848" cy="640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Обнимись со мной, славянский брат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Помянуть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тобой я вместе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</a:t>
            </a:r>
            <a:b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когда покинул мир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земной</a:t>
            </a:r>
            <a:b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Просветитель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наш, Кирилл святой.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брату </a:t>
            </a:r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скалы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Петровой</a:t>
            </a:r>
            <a:b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вещал он, смерть принять готовый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Брат Мефодий, </a:t>
            </a:r>
            <a:r>
              <a:rPr lang="ru-RU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сострадальник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мой,</a:t>
            </a:r>
            <a:b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последний час мой упокой.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Возвратись к славянским ты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сынам,</a:t>
            </a:r>
            <a:b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Возрасти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Христову ниву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там,</a:t>
            </a:r>
            <a:b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Чтобы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веры плод возрос,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созрел,</a:t>
            </a:r>
            <a:b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славянский род свет правды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зрел.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 в Небесах буду Господу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молиться,</a:t>
            </a:r>
            <a:b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 в вере дал Он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утвердиться.</a:t>
            </a:r>
            <a:b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Господь благословит наш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труд,</a:t>
            </a:r>
            <a:b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славяне ко Христу придут».</a:t>
            </a:r>
          </a:p>
          <a:p>
            <a:pPr algn="r">
              <a:lnSpc>
                <a:spcPct val="80000"/>
              </a:lnSpc>
              <a:spcBef>
                <a:spcPts val="600"/>
              </a:spcBef>
            </a:pP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Гимн святым Кириллу </a:t>
            </a: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1" i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Музыка 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гимна написана П. </a:t>
            </a:r>
            <a:r>
              <a:rPr lang="ru-RU" sz="2000" b="1" i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И.Чайковским</a:t>
            </a:r>
            <a:endParaRPr lang="ru-RU" sz="2000" b="1" i="1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21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507842" y="4653136"/>
            <a:ext cx="274467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святым равноапостольным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Славянской площади. 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Скульптор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В.М.Клыков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:\Publish\ДНК\ДНК 11\contest\4_CD-ROM\jpg\01-6_cyr-meth-msk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0"/>
          <a:stretch/>
        </p:blipFill>
        <p:spPr bwMode="auto">
          <a:xfrm>
            <a:off x="732186" y="0"/>
            <a:ext cx="5667135" cy="68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67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0" y="6383069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Праздник в честь святых Кирилла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Мефодия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Славянской площади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D:\ppt\2015-08-10 церковно-гос праздники\jpg\cyr-meth-procession-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09" y="188640"/>
            <a:ext cx="918101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38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28637"/>
            <a:ext cx="8496944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«Взгляд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русскую историю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на часть мировой и чувство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ответственности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весь мир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стали также отличительной особенностью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всех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восточно-славянских литератур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отчасти были унаследованы ими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единую литературу Древней Руси от</a:t>
            </a:r>
          </a:p>
          <a:p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славянских просветителей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Кирилла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Мефодия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Это им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принадлежит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мысль о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единстве человечества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ответственности каждой страны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каждого народа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общечеловеческом устроении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просвещении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служении каждой страны человечеству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</a:pP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Лихачев 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Д.С. </a:t>
            </a:r>
            <a:r>
              <a:rPr lang="ru-RU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Тысячелетие письменной культуры</a:t>
            </a:r>
            <a:br>
              <a:rPr lang="ru-RU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восточного славянства </a:t>
            </a:r>
            <a:r>
              <a:rPr lang="ru-RU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мир</a:t>
            </a:r>
          </a:p>
        </p:txBody>
      </p:sp>
    </p:spTree>
    <p:extLst>
      <p:ext uri="{BB962C8B-B14F-4D97-AF65-F5344CB8AC3E}">
        <p14:creationId xmlns:p14="http://schemas.microsoft.com/office/powerpoint/2010/main" val="74948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4277</TotalTime>
  <Words>439</Words>
  <Application>Microsoft Office PowerPoint</Application>
  <PresentationFormat>Экран (4:3)</PresentationFormat>
  <Paragraphs>62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eugene</dc:creator>
  <cp:lastModifiedBy>eugene</cp:lastModifiedBy>
  <cp:revision>132</cp:revision>
  <dcterms:created xsi:type="dcterms:W3CDTF">2015-08-04T12:08:47Z</dcterms:created>
  <dcterms:modified xsi:type="dcterms:W3CDTF">2018-05-08T13:42:35Z</dcterms:modified>
</cp:coreProperties>
</file>