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92" r:id="rId3"/>
    <p:sldId id="381" r:id="rId4"/>
    <p:sldId id="340" r:id="rId5"/>
    <p:sldId id="395" r:id="rId6"/>
    <p:sldId id="391" r:id="rId7"/>
    <p:sldId id="400" r:id="rId8"/>
    <p:sldId id="401" r:id="rId9"/>
    <p:sldId id="402" r:id="rId10"/>
    <p:sldId id="403" r:id="rId11"/>
    <p:sldId id="397" r:id="rId12"/>
    <p:sldId id="396" r:id="rId13"/>
    <p:sldId id="398" r:id="rId14"/>
    <p:sldId id="399" r:id="rId15"/>
    <p:sldId id="392" r:id="rId16"/>
    <p:sldId id="405" r:id="rId17"/>
    <p:sldId id="393" r:id="rId18"/>
    <p:sldId id="384" r:id="rId19"/>
    <p:sldId id="406" r:id="rId20"/>
    <p:sldId id="394" r:id="rId21"/>
    <p:sldId id="417" r:id="rId22"/>
    <p:sldId id="407" r:id="rId23"/>
    <p:sldId id="390" r:id="rId24"/>
    <p:sldId id="411" r:id="rId25"/>
    <p:sldId id="410" r:id="rId26"/>
    <p:sldId id="416" r:id="rId27"/>
    <p:sldId id="414" r:id="rId28"/>
    <p:sldId id="415" r:id="rId29"/>
    <p:sldId id="413" r:id="rId30"/>
    <p:sldId id="404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C22DD-C13A-441B-A7B0-6DF3E3B0858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D31B1-3FA0-4B24-9929-C409807DA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4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758BA-22B7-4FF1-A548-D8C375A7567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9C98-CB3D-4506-83D6-EA1648D11C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52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EE58B-18DD-41AC-84B0-08FD4A7838ED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B2E0F-EB4E-431C-8FD9-B78E1B669C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6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34ADD-46B0-457F-9796-130CBAFA80F3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636B1-0912-4F9A-8FCC-3714E9EAC1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1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9087F-EBE9-45D3-937B-1C0C30E1A46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594D4-43E1-4BF6-AC02-EEC8110A41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55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D86D1-8E7A-40C2-9A44-A43D30FD3F28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47D5C-5A15-46CA-BB51-BCD90C4B8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0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B915E-7093-4732-B577-5017A3734905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D841B-9BEB-4F08-BF9A-3AFF64B69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893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E673C-C7FE-4160-8878-7F20717B4992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6AA4C-CEF3-4800-A0C3-F39EBC98B9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71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D1159-BD6D-4C54-A3D6-30F70F730F3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C773A-7C56-4985-9407-FFD999464E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D2D05-94F1-4492-B1E6-AC46EB557074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B7A84-AC87-4C22-A61D-243C23A3A8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1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A8BE-BA6F-42DE-B385-CF887A49C417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2B7D0-1AB8-40D4-911F-D1C304228F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8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22EF2-9838-4213-8DA2-8229D986EBE1}" type="datetimeFigureOut">
              <a:rPr lang="ru-RU"/>
              <a:pPr>
                <a:defRPr/>
              </a:pPr>
              <a:t>08.05.2018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480362-B9A5-48EA-AC5C-807F10E3EE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09_kremlin-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2" r="5078" b="9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9388" y="333375"/>
            <a:ext cx="62642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ПРАВОСЛАВНАЯ</a:t>
            </a:r>
            <a:b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4400" b="1" dirty="0" smtClean="0">
                <a:solidFill>
                  <a:srgbClr val="C00000"/>
                </a:solidFill>
                <a:latin typeface="Arial" charset="0"/>
              </a:rPr>
              <a:t>КУЛЬТУРА РОССИИ</a:t>
            </a:r>
            <a:endParaRPr lang="ru-RU" altLang="ru-RU" sz="44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2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7558" y="3429000"/>
            <a:ext cx="51685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charset="0"/>
              </a:rPr>
              <a:t>ИСТОКИ ПРАВОСЛАВНОЙ КУЛЬТУРЫ РОССИИ</a:t>
            </a:r>
            <a:endParaRPr lang="ru-RU" altLang="ru-RU" sz="4000" b="1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6178078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Краткое житие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Мефодия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Начало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Исторический музей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D:\Publish\ДНК\ДНК 11\contest\4_CD-ROM\jpg\c-m-zhit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05" y="276944"/>
            <a:ext cx="8866390" cy="581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63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52" y="116632"/>
            <a:ext cx="7632848" cy="3148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1532" r="884" b="8377"/>
          <a:stretch/>
        </p:blipFill>
        <p:spPr bwMode="auto">
          <a:xfrm>
            <a:off x="251520" y="3094139"/>
            <a:ext cx="550231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369451" y="3297758"/>
            <a:ext cx="25950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Философ и ученики. Византийская миниатюра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5868144" y="5951021"/>
            <a:ext cx="30243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Магнаврский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дворец.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Константинополь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60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300192" y="5469031"/>
            <a:ext cx="28083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Святой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Фотий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Великий, Патриарх Константинопольский.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Фреска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2" name="Picture 4" descr="http://xn--b1algoccq.xn--p1ai/%D0%BA%D0%B0%D1%80%D1%82%D0%B8%D0%BD%D0%BA%D0%B0/%D0%B1%D0%BE%D0%BB%D1%8C%D1%88%D0%B0%D1%8F/5714f9e22a376be03cfcf7f941a974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14" y="-27384"/>
            <a:ext cx="5450655" cy="688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9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iki.iteach.ru/images/8/86/%D0%92%D0%B5%D0%BB%D0%B8%D0%BA%D0%BE%D0%BC%D0%BE%D1%80%D0%B0%D0%B2%D1%81%D0%BA%D0%B8%D0%B9_%D0%BA%D0%BD%D1%8F%D0%B7%D1%8C_%D0%A0%D0%BE%D1%81%D1%82%D0%B8%D1%81%D0%BB%D0%B0%D0%B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8640"/>
            <a:ext cx="566770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7504" y="5602014"/>
            <a:ext cx="28083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Святой Ростислав, князь Моравский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Икона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49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6" r="18949"/>
          <a:stretch/>
        </p:blipFill>
        <p:spPr bwMode="auto">
          <a:xfrm>
            <a:off x="3491880" y="0"/>
            <a:ext cx="4763914" cy="6877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07504" y="5397023"/>
            <a:ext cx="32403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Византийский император Михаил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Миниатюра из Хроники Иоанна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Скилицы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Начало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XIII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49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515719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Император Михаил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отправляет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Мефодия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Константина к славянам.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Радзивиловской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летописи. Конец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3674" r="2028" b="2482"/>
          <a:stretch/>
        </p:blipFill>
        <p:spPr bwMode="auto">
          <a:xfrm>
            <a:off x="0" y="836712"/>
            <a:ext cx="9108504" cy="424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35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8"/>
          <a:stretch/>
        </p:blipFill>
        <p:spPr bwMode="auto">
          <a:xfrm>
            <a:off x="0" y="567698"/>
            <a:ext cx="9144000" cy="516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5805264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Святые Кирилл и Мефодий создают славянскую азбуку.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Миниатюра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Радзивиловской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летописи. Конец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34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913"/>
            <a:ext cx="5000600" cy="671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35400" r="16490" b="7693"/>
          <a:stretch/>
        </p:blipFill>
        <p:spPr bwMode="auto">
          <a:xfrm>
            <a:off x="107504" y="963927"/>
            <a:ext cx="4536504" cy="3906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07504" y="4870901"/>
            <a:ext cx="32403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Архангельское Евангелие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1092 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2411760" y="5818038"/>
            <a:ext cx="208823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Зографское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Евангелие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Конец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95536" y="97468"/>
            <a:ext cx="2376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ОБРАЗЦЫ</a:t>
            </a:r>
            <a:endParaRPr lang="ru-RU" alt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51519" y="530096"/>
            <a:ext cx="18722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КИРИЛЛИЦЫ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2123728" y="539388"/>
            <a:ext cx="18889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ГЛАГОЛИЦЫ</a:t>
            </a:r>
            <a:endParaRPr lang="ru-RU" alt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0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323928"/>
            <a:ext cx="8496944" cy="638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«Преподанная святым Кириллом славянская азбука способствовала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только развитию самобытной славянской культуры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являлась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важным фактором развития молодых славянских наций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их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возрождения и освобождения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духовной опеки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переходящей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гнет,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иноземных соседей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сделали святые Кирилл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Мефодий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послужило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фундаментом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котором построено прекрасное здание нынешней славянской культуры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занявшей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почетное место в мировой культуре человечества.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</a:pP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Митрополит 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Никодим (</a:t>
            </a:r>
            <a:r>
              <a:rPr lang="ru-RU" sz="2000" b="1" i="1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Ротов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Из 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речи «Апостолам равные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сказанной 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1100-летию кончины святого Кирилла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48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25738"/>
            <a:ext cx="8496944" cy="651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800" b="1" dirty="0">
                <a:solidFill>
                  <a:srgbClr val="0033CC"/>
                </a:solidFill>
              </a:rPr>
              <a:t>«В </a:t>
            </a:r>
            <a:r>
              <a:rPr lang="ru-RU" sz="2800" b="1" dirty="0" smtClean="0">
                <a:solidFill>
                  <a:srgbClr val="0033CC"/>
                </a:solidFill>
              </a:rPr>
              <a:t>отличие </a:t>
            </a:r>
            <a:r>
              <a:rPr lang="ru-RU" sz="2800" b="1" dirty="0">
                <a:solidFill>
                  <a:srgbClr val="0033CC"/>
                </a:solidFill>
              </a:rPr>
              <a:t>от </a:t>
            </a:r>
            <a:r>
              <a:rPr lang="ru-RU" sz="2800" b="1" dirty="0" smtClean="0">
                <a:solidFill>
                  <a:srgbClr val="0033CC"/>
                </a:solidFill>
              </a:rPr>
              <a:t>других практиковавшихся </a:t>
            </a:r>
            <a:r>
              <a:rPr lang="ru-RU" sz="2800" b="1" dirty="0">
                <a:solidFill>
                  <a:srgbClr val="0033CC"/>
                </a:solidFill>
              </a:rPr>
              <a:t>в ту </a:t>
            </a:r>
            <a:r>
              <a:rPr lang="ru-RU" sz="2800" b="1" dirty="0" smtClean="0">
                <a:solidFill>
                  <a:srgbClr val="0033CC"/>
                </a:solidFill>
              </a:rPr>
              <a:t>эпоху способов записи славянской речи славянское письмо Константина-Кирилла представляло собой особую законченную систему</a:t>
            </a:r>
            <a:r>
              <a:rPr lang="ru-RU" sz="2800" b="1" dirty="0">
                <a:solidFill>
                  <a:srgbClr val="0033CC"/>
                </a:solidFill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</a:rPr>
              <a:t>созданную </a:t>
            </a:r>
            <a:r>
              <a:rPr lang="ru-RU" sz="2800" b="1" dirty="0">
                <a:solidFill>
                  <a:srgbClr val="0033CC"/>
                </a:solidFill>
              </a:rPr>
              <a:t>с </a:t>
            </a:r>
            <a:r>
              <a:rPr lang="ru-RU" sz="2800" b="1" dirty="0" smtClean="0">
                <a:solidFill>
                  <a:srgbClr val="0033CC"/>
                </a:solidFill>
              </a:rPr>
              <a:t>тщательным учетом специфических особенностей славянского языка</a:t>
            </a:r>
            <a:r>
              <a:rPr lang="ru-RU" sz="2800" b="1" dirty="0">
                <a:solidFill>
                  <a:srgbClr val="0033CC"/>
                </a:solidFill>
              </a:rPr>
              <a:t>. </a:t>
            </a:r>
            <a:r>
              <a:rPr lang="ru-RU" sz="2800" dirty="0">
                <a:solidFill>
                  <a:srgbClr val="0033CC"/>
                </a:solidFill>
              </a:rPr>
              <a:t>&lt;...&gt; </a:t>
            </a:r>
            <a:r>
              <a:rPr lang="ru-RU" sz="2800" b="1" dirty="0" smtClean="0">
                <a:solidFill>
                  <a:srgbClr val="C00000"/>
                </a:solidFill>
              </a:rPr>
              <a:t>Переводы произведений</a:t>
            </a:r>
            <a:r>
              <a:rPr lang="ru-RU" sz="2800" b="1" dirty="0">
                <a:solidFill>
                  <a:srgbClr val="C00000"/>
                </a:solidFill>
              </a:rPr>
              <a:t>, в </a:t>
            </a:r>
            <a:r>
              <a:rPr lang="ru-RU" sz="2800" b="1" dirty="0" smtClean="0">
                <a:solidFill>
                  <a:srgbClr val="C00000"/>
                </a:solidFill>
              </a:rPr>
              <a:t>которых Константин </a:t>
            </a:r>
            <a:r>
              <a:rPr lang="ru-RU" sz="2800" b="1" dirty="0">
                <a:solidFill>
                  <a:srgbClr val="C00000"/>
                </a:solidFill>
              </a:rPr>
              <a:t>и </a:t>
            </a:r>
            <a:r>
              <a:rPr lang="ru-RU" sz="2800" b="1" dirty="0" smtClean="0">
                <a:solidFill>
                  <a:srgbClr val="C00000"/>
                </a:solidFill>
              </a:rPr>
              <a:t>Мефодий пытались найти </a:t>
            </a:r>
            <a:r>
              <a:rPr lang="ru-RU" sz="2800" b="1" dirty="0">
                <a:solidFill>
                  <a:srgbClr val="C00000"/>
                </a:solidFill>
              </a:rPr>
              <a:t>для всех </a:t>
            </a:r>
            <a:r>
              <a:rPr lang="ru-RU" sz="2800" b="1" dirty="0" smtClean="0">
                <a:solidFill>
                  <a:srgbClr val="C00000"/>
                </a:solidFill>
              </a:rPr>
              <a:t>особенностей данных памятников адекватное выражение</a:t>
            </a:r>
            <a:r>
              <a:rPr lang="ru-RU" sz="2800" b="1" dirty="0">
                <a:solidFill>
                  <a:srgbClr val="C00000"/>
                </a:solidFill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</a:rPr>
              <a:t>означали не просто возникновение литературного языка средневековых славян</a:t>
            </a:r>
            <a:r>
              <a:rPr lang="ru-RU" sz="2800" b="1" dirty="0">
                <a:solidFill>
                  <a:srgbClr val="C00000"/>
                </a:solidFill>
              </a:rPr>
              <a:t>, но его </a:t>
            </a:r>
            <a:r>
              <a:rPr lang="ru-RU" sz="2800" b="1" dirty="0" smtClean="0">
                <a:solidFill>
                  <a:srgbClr val="C00000"/>
                </a:solidFill>
              </a:rPr>
              <a:t>сложение уже сразу </a:t>
            </a:r>
            <a:r>
              <a:rPr lang="ru-RU" sz="2800" b="1" dirty="0">
                <a:solidFill>
                  <a:srgbClr val="C00000"/>
                </a:solidFill>
              </a:rPr>
              <a:t>в тех </a:t>
            </a:r>
            <a:r>
              <a:rPr lang="ru-RU" sz="2800" b="1" dirty="0" smtClean="0">
                <a:solidFill>
                  <a:srgbClr val="C00000"/>
                </a:solidFill>
              </a:rPr>
              <a:t>зрелых</a:t>
            </a:r>
            <a:r>
              <a:rPr lang="ru-RU" sz="2800" b="1" dirty="0">
                <a:solidFill>
                  <a:srgbClr val="C00000"/>
                </a:solidFill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</a:rPr>
              <a:t>развитых формах</a:t>
            </a:r>
            <a:r>
              <a:rPr lang="ru-RU" sz="2800" b="1" dirty="0">
                <a:solidFill>
                  <a:srgbClr val="C00000"/>
                </a:solidFill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</a:rPr>
              <a:t>которые вырабатывались </a:t>
            </a:r>
            <a:r>
              <a:rPr lang="ru-RU" sz="2800" b="1" dirty="0">
                <a:solidFill>
                  <a:srgbClr val="C00000"/>
                </a:solidFill>
              </a:rPr>
              <a:t>в </a:t>
            </a:r>
            <a:r>
              <a:rPr lang="ru-RU" sz="2800" b="1" dirty="0" smtClean="0">
                <a:solidFill>
                  <a:srgbClr val="C00000"/>
                </a:solidFill>
              </a:rPr>
              <a:t>греческом тексте оригиналов </a:t>
            </a:r>
            <a:r>
              <a:rPr lang="ru-RU" sz="2800" b="1" dirty="0">
                <a:solidFill>
                  <a:srgbClr val="C00000"/>
                </a:solidFill>
              </a:rPr>
              <a:t>как </a:t>
            </a:r>
            <a:r>
              <a:rPr lang="ru-RU" sz="2800" b="1" dirty="0" smtClean="0">
                <a:solidFill>
                  <a:srgbClr val="C00000"/>
                </a:solidFill>
              </a:rPr>
              <a:t>результат многовекового литературного развития</a:t>
            </a:r>
            <a:r>
              <a:rPr lang="ru-RU" sz="2800" b="1" dirty="0" smtClean="0">
                <a:solidFill>
                  <a:srgbClr val="0033CC"/>
                </a:solidFill>
              </a:rPr>
              <a:t>»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</a:pPr>
            <a:r>
              <a:rPr lang="ru-RU" sz="20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Флоря</a:t>
            </a: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Б.Н. </a:t>
            </a: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Сказания </a:t>
            </a:r>
            <a:r>
              <a:rPr lang="ru-RU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начале славянской </a:t>
            </a:r>
            <a:b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письменности </a:t>
            </a:r>
            <a:r>
              <a:rPr lang="ru-RU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современная </a:t>
            </a:r>
            <a:r>
              <a:rPr lang="ru-RU" sz="2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 </a:t>
            </a:r>
            <a:r>
              <a:rPr lang="ru-RU" sz="20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эпоха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4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67593" y="654948"/>
            <a:ext cx="5616575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ru-RU" altLang="ru-RU" sz="4000" b="1" dirty="0" smtClean="0">
                <a:solidFill>
                  <a:srgbClr val="C00000"/>
                </a:solidFill>
                <a:latin typeface="Arial" charset="0"/>
              </a:rPr>
              <a:t>5.</a:t>
            </a:r>
            <a:r>
              <a:rPr lang="ru-RU" altLang="ru-RU" sz="4000" b="1" dirty="0">
                <a:solidFill>
                  <a:srgbClr val="C00000"/>
                </a:solidFill>
                <a:latin typeface="Arial" charset="0"/>
              </a:rPr>
              <a:t/>
            </a:r>
            <a:br>
              <a:rPr lang="ru-RU" altLang="ru-RU" sz="4000" b="1" dirty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  <a:t>НАЧАЛО </a:t>
            </a:r>
            <a:b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  <a:t>СЛАВЯНСКОЙ</a:t>
            </a:r>
            <a:b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</a:br>
            <a:r>
              <a:rPr lang="ru-RU" altLang="ru-RU" sz="3600" b="1" cap="all" dirty="0" smtClean="0">
                <a:solidFill>
                  <a:srgbClr val="C00000"/>
                </a:solidFill>
                <a:latin typeface="Arial" charset="0"/>
              </a:rPr>
              <a:t>ПИСЬМЕННОСТИ</a:t>
            </a:r>
            <a:endParaRPr lang="en-US" altLang="ru-RU" sz="3600" b="1" cap="all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076" name="Picture 2" descr="D:\ppt\2015-08-10 церковно-гос праздники\jpg\vasn-bapt-ru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03375"/>
            <a:ext cx="39751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D:\Publish\ДНК\ДНК 11\contest\4_CD-ROM\jpg\bolg_f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88432"/>
            <a:ext cx="5504317" cy="658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755576" y="5301208"/>
            <a:ext cx="20882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Святой Кирилл Философ.</a:t>
            </a:r>
          </a:p>
          <a:p>
            <a:pPr algn="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Болгарская фреска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62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88640"/>
            <a:ext cx="54726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«Переводить византийский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 на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русский язык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благодарный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радостный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потому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современному переводчику энергично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помогают его древние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предшественники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историческая судьба русского языка раскрыла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навстречу специфическим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Византии возможностям сцеплять и сплетать слова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36" y="188640"/>
            <a:ext cx="302433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89142" y="4377298"/>
            <a:ext cx="2801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Академик </a:t>
            </a:r>
            <a:r>
              <a:rPr lang="ru-RU" sz="20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С.С.Аверинцев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87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30311"/>
            <a:ext cx="57606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По-английски или по-французски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этот же текст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только пересказывать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безоглядно жертвуя его словесной тканью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даже немецкому переводу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дано приблизиться к подлинному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складу эллинского витийства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лишь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почтительное расстояние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Воплощенная в языке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традиция русской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связана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373216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византийским наследием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цепкой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реальной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конкретной связью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следует забывать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</a:t>
            </a:r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этом».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9142" y="4377298"/>
            <a:ext cx="2801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Академик </a:t>
            </a:r>
            <a:r>
              <a:rPr lang="ru-RU" sz="2000" b="1" i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С.С.Аверинцев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36" y="188640"/>
            <a:ext cx="302433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37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:\Publish\ДНК\ДНК 11\contest\4_CD-ROM\jpg\Кирилл-и-Мефодий-мозаи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559449" cy="595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Publish\ДНК\ДНК 11\contest\4_CD-ROM\jpg\Cyril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1"/>
          <a:stretch/>
        </p:blipFill>
        <p:spPr bwMode="auto">
          <a:xfrm>
            <a:off x="138520" y="352039"/>
            <a:ext cx="4145448" cy="593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637203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Памятные мозаики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болгарского народа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35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D:\Publish\ДНК\ДНК 11\contest\4_CD-ROM\jpg\01-5_cyr-meth-sophi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25303" r="15661" b="13584"/>
          <a:stretch/>
        </p:blipFill>
        <p:spPr bwMode="auto">
          <a:xfrm>
            <a:off x="-5730" y="0"/>
            <a:ext cx="9146428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0" y="6095037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перед входом в Народную библиотеку,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названную в их честь. София. Болгария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03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7"/>
          <a:stretch/>
        </p:blipFill>
        <p:spPr bwMode="auto">
          <a:xfrm>
            <a:off x="314324" y="188640"/>
            <a:ext cx="3939871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4324" y="6095037"/>
            <a:ext cx="3939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Пазарджик</a:t>
            </a: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Болгария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004049" y="6093296"/>
            <a:ext cx="3939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Добрич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Болгария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2" t="3606" r="13215" b="5356"/>
          <a:stretch/>
        </p:blipFill>
        <p:spPr bwMode="auto">
          <a:xfrm>
            <a:off x="5004048" y="187236"/>
            <a:ext cx="3798845" cy="588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3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51520" y="6063440"/>
            <a:ext cx="4214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Гора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Радгошть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Болгария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1" r="21471"/>
          <a:stretch/>
        </p:blipFill>
        <p:spPr bwMode="auto">
          <a:xfrm>
            <a:off x="251520" y="222883"/>
            <a:ext cx="4214198" cy="576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887431" y="6096262"/>
            <a:ext cx="3939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Нитранский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град, Словения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" r="1422"/>
          <a:stretch/>
        </p:blipFill>
        <p:spPr bwMode="auto">
          <a:xfrm>
            <a:off x="4620187" y="222883"/>
            <a:ext cx="4365552" cy="576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62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4744441" y="6068860"/>
            <a:ext cx="3939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Охрид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Македония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1" name="Picture 5" descr="https://img-fotki.yandex.ru/get/6600/81661280.137/0_81857_8a858117_X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1512" r="16096" b="12644"/>
          <a:stretch/>
        </p:blipFill>
        <p:spPr bwMode="auto">
          <a:xfrm>
            <a:off x="251520" y="208670"/>
            <a:ext cx="4083406" cy="586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51520" y="6070628"/>
            <a:ext cx="4113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Скопье, </a:t>
            </a: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Македония</a:t>
            </a:r>
          </a:p>
        </p:txBody>
      </p:sp>
      <p:pic>
        <p:nvPicPr>
          <p:cNvPr id="14343" name="Picture 7" descr="https://avatars.mds.yandex.net/get-pdb/225396/95de35c7-d282-4c26-a5db-0d7f3dec8f7c/s1200?webp=fal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0" r="28727" b="11423"/>
          <a:stretch/>
        </p:blipFill>
        <p:spPr bwMode="auto">
          <a:xfrm>
            <a:off x="4716016" y="212620"/>
            <a:ext cx="3960440" cy="584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71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4324" y="6095037"/>
            <a:ext cx="3939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Киев, Украина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t="3194" r="45913" b="6499"/>
          <a:stretch/>
        </p:blipFill>
        <p:spPr bwMode="auto">
          <a:xfrm>
            <a:off x="190259" y="250166"/>
            <a:ext cx="4187999" cy="577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706861" y="6095037"/>
            <a:ext cx="3939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Мукачево, Украина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://foto.extreme-ua.com/d/75623-5/extreme-ua_com2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7" t="6982" r="25925" b="5680"/>
          <a:stretch/>
        </p:blipFill>
        <p:spPr bwMode="auto">
          <a:xfrm>
            <a:off x="4568916" y="250166"/>
            <a:ext cx="4300271" cy="57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14324" y="6095037"/>
            <a:ext cx="3939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Салоники, Греция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805603" y="6093296"/>
            <a:ext cx="393987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Белград, Сербия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56259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r="10843"/>
          <a:stretch/>
        </p:blipFill>
        <p:spPr bwMode="auto">
          <a:xfrm>
            <a:off x="5021627" y="188640"/>
            <a:ext cx="3654829" cy="582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91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624736" y="5469031"/>
            <a:ext cx="26997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Святые равноапостольные Кирилл и Мефодий. Икона. 1969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5" name="Picture 3" descr="D:\Publish\ДНК\ДНК 11\contest\4_CD-ROM\jpg\01-5_cyr-meth-icon19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123102"/>
            <a:ext cx="5005064" cy="661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10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2463274"/>
            <a:ext cx="78488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</a:t>
            </a:r>
          </a:p>
          <a:p>
            <a:r>
              <a:rPr lang="ru-RU" sz="2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Молчат </a:t>
            </a:r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гробницы, мумии и кости,—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Лишь слову жизнь дана: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древней тьмы, на мировом погосте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Звучат лишь Письмена.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нет у нас иного достоянья!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Умейте же беречь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Хоть в меру сил, в дни злобы и страданья,</a:t>
            </a:r>
          </a:p>
          <a:p>
            <a:r>
              <a:rPr lang="ru-RU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 дар бессмертный — речь.</a:t>
            </a:r>
          </a:p>
          <a:p>
            <a:pPr algn="r"/>
            <a:r>
              <a:rPr lang="ru-RU" sz="2000" b="1" i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 А. Бунин</a:t>
            </a:r>
            <a:endParaRPr lang="ru-RU" sz="20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80"/>
          <a:stretch/>
        </p:blipFill>
        <p:spPr bwMode="auto">
          <a:xfrm>
            <a:off x="765647" y="151728"/>
            <a:ext cx="2438201" cy="27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40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0" y="6383069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и памятник святым Кириллу и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Мефодию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Салоники. Греция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D:\Publish\ДНК\ДНК 11\contest\4_CD-ROM\jpg\cyr-meth-church-saloni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8609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3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999309" y="5469031"/>
            <a:ext cx="21091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Святой Константин-Кирилл. Фреска. </a:t>
            </a:r>
            <a:r>
              <a:rPr lang="en-US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D:\Publish\ДНК\ДНК 11\contest\4_CD-ROM\jpg\Cyrill_fresco_IX_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6"/>
          <a:stretch/>
        </p:blipFill>
        <p:spPr bwMode="auto">
          <a:xfrm>
            <a:off x="1043608" y="15003"/>
            <a:ext cx="5847181" cy="683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7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6178078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Пространное житие Константина-Кирилла Философа.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Последняя четверть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 Российская государственная библиотека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D:\Publish\ДНК\ДНК 11\contest\4_CD-ROM\jpg\c-m-zhi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726"/>
            <a:ext cx="8208912" cy="612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9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6178078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Пространное </a:t>
            </a: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житие Константина-Кирилла Философа.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Исторический музей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D:\Publish\ДНК\ДНК 11\contest\4_CD-ROM\jpg\c-m-zhit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2" y="116632"/>
            <a:ext cx="8646857" cy="60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12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6178078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Пространное </a:t>
            </a:r>
            <a:r>
              <a:rPr lang="ru-RU" altLang="ru-RU" sz="1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житие </a:t>
            </a:r>
            <a:r>
              <a:rPr lang="ru-RU" altLang="ru-RU" sz="1800" b="1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Мефодия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Середина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XII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Исторический музей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D:\Publish\ДНК\ДНК 11\contest\4_CD-ROM\jpg\c-m-zhit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332656"/>
            <a:ext cx="90010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53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D:\ppt\2015-08-10 церковно-гос праздники\jpg\kremlin-bl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6"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0" y="6178078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Краткое житие Кирилла. Конец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 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начало </a:t>
            </a:r>
            <a:r>
              <a:rPr lang="en-US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XV</a:t>
            </a: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 </a:t>
            </a:r>
            <a:b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Исторический музей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800" b="1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D:\Publish\ДНК\ДНК 11\contest\4_CD-ROM\jpg\c-m-zhit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2" y="116632"/>
            <a:ext cx="8585617" cy="606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31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3148</TotalTime>
  <Words>525</Words>
  <Application>Microsoft Office PowerPoint</Application>
  <PresentationFormat>Экран (4:3)</PresentationFormat>
  <Paragraphs>66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eugene</dc:creator>
  <cp:lastModifiedBy>eugene</cp:lastModifiedBy>
  <cp:revision>119</cp:revision>
  <dcterms:created xsi:type="dcterms:W3CDTF">2015-08-04T12:08:47Z</dcterms:created>
  <dcterms:modified xsi:type="dcterms:W3CDTF">2018-05-08T13:42:38Z</dcterms:modified>
</cp:coreProperties>
</file>