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308" r:id="rId4"/>
    <p:sldId id="311" r:id="rId5"/>
    <p:sldId id="313" r:id="rId6"/>
    <p:sldId id="314" r:id="rId7"/>
    <p:sldId id="309" r:id="rId8"/>
    <p:sldId id="315" r:id="rId9"/>
    <p:sldId id="316" r:id="rId10"/>
    <p:sldId id="317" r:id="rId11"/>
    <p:sldId id="31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9" y="3508553"/>
            <a:ext cx="43764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ВВЕДЕНИЕ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" y="209249"/>
            <a:ext cx="53915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«Искусство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колыбели повито молитвой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благоговением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 культурной истории человечество лучшие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вдохновения приносит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алтарю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посвящает Богу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культом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вообще грандиозного значения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в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человечества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требующий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надлежащего внимания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понимания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5910735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Протоиерей Сергий Булгаков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grad-petrov.ru/wp-content/uploads/2016/03/S_N_Bulg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22" y="188640"/>
            <a:ext cx="3424996" cy="45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pravmir.ru/wp-content/uploads/2016/11/YUriy-Belinskiy-TASS.jpg"/>
          <p:cNvPicPr>
            <a:picLocks noChangeAspect="1" noChangeArrowheads="1"/>
          </p:cNvPicPr>
          <p:nvPr/>
        </p:nvPicPr>
        <p:blipFill>
          <a:blip r:embed="rId3"/>
          <a:srcRect l="19342" t="23798" r="37041" b="7407"/>
          <a:stretch>
            <a:fillRect/>
          </a:stretch>
        </p:blipFill>
        <p:spPr bwMode="auto">
          <a:xfrm>
            <a:off x="250825" y="908050"/>
            <a:ext cx="39893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92613" y="1890713"/>
            <a:ext cx="4500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ru-RU" sz="3600" b="1" dirty="0">
                <a:solidFill>
                  <a:srgbClr val="003399"/>
                </a:solidFill>
                <a:latin typeface="Arial" charset="0"/>
              </a:rPr>
              <a:t>«</a:t>
            </a:r>
            <a:r>
              <a:rPr lang="ru-RU" sz="3600" b="1" dirty="0">
                <a:solidFill>
                  <a:srgbClr val="003399"/>
                </a:solidFill>
                <a:latin typeface="Arial" charset="0"/>
              </a:rPr>
              <a:t>Культура — это святыни народа, святыни нации».</a:t>
            </a:r>
            <a:endParaRPr lang="ru-RU" altLang="ru-RU" sz="36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0" y="3789363"/>
            <a:ext cx="398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003399"/>
                </a:solidFill>
                <a:latin typeface="Arial" charset="0"/>
              </a:rPr>
              <a:t>Академик Дмитрий Сергеевич </a:t>
            </a:r>
            <a:r>
              <a:rPr lang="ru-RU" sz="2000" b="1" i="1" dirty="0" smtClean="0">
                <a:solidFill>
                  <a:srgbClr val="003399"/>
                </a:solidFill>
                <a:latin typeface="Arial" charset="0"/>
              </a:rPr>
              <a:t>Лихачев. «Русская культура». – М., 2000. С. 9</a:t>
            </a:r>
            <a:r>
              <a:rPr lang="ru-RU" sz="2000" b="1" i="1" dirty="0">
                <a:solidFill>
                  <a:srgbClr val="003399"/>
                </a:solidFill>
                <a:latin typeface="Arial" charset="0"/>
              </a:rPr>
              <a:t/>
            </a:r>
            <a:br>
              <a:rPr lang="ru-RU" sz="2000" b="1" i="1" dirty="0">
                <a:solidFill>
                  <a:srgbClr val="003399"/>
                </a:solidFill>
                <a:latin typeface="Arial" charset="0"/>
              </a:rPr>
            </a:br>
            <a:endParaRPr lang="ru-RU" altLang="ru-RU" sz="2000" b="1" i="1" dirty="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88913"/>
            <a:ext cx="56165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Arial" charset="0"/>
              </a:rPr>
              <a:t>1.</a:t>
            </a:r>
            <a:br>
              <a:rPr lang="ru-RU" altLang="ru-RU" sz="4000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Arial" charset="0"/>
              </a:rPr>
              <a:t>О КУЛЬТУРЕ ВООБЩЕ</a:t>
            </a:r>
            <a:endParaRPr lang="en-US" altLang="ru-RU" sz="36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68760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none" strike="noStrike" baseline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ru-RU" sz="2800" b="1" i="1" u="none" strike="noStrike" baseline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none" strike="noStrike" baseline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(лат.)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причастие будущего времени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глагола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colere</a:t>
            </a:r>
            <a:r>
              <a:rPr lang="ru-RU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означающего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‘возделывать’, ‘обрабатывать’, ‘ухаживать’, ‘иметь попечение’, ‘заботиться’, ‘взращивать’, ‘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’, ‘совершенствовать’, ‘населять’, ‘обитать’.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68760"/>
            <a:ext cx="554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  <a:b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возделывание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возделка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образование, умственное и нравственное; говорят также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культивировать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вместо </a:t>
            </a:r>
            <a:r>
              <a:rPr lang="ru-RU" sz="2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обрабатывать</a:t>
            </a:r>
            <a:r>
              <a:rPr lang="ru-RU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возделывать</a:t>
            </a:r>
            <a:r>
              <a:rPr lang="ru-RU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образовывать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6" name="Picture 2" descr="D:\Publish\ДНК\ДНК 11\contest\4_CD-ROM\jpg\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0404"/>
            <a:ext cx="3312368" cy="39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11960" y="5910735"/>
            <a:ext cx="1368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charset="0"/>
              </a:rPr>
              <a:t>В. И. Дал</a:t>
            </a:r>
            <a:r>
              <a:rPr lang="ru-RU" altLang="ru-RU" sz="1800" b="1" dirty="0">
                <a:solidFill>
                  <a:srgbClr val="0033CC"/>
                </a:solidFill>
                <a:latin typeface="Arial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24501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68760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производственных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духовных достижений людей. 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09052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27422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</a:rPr>
              <a:t>Спор упирается в вопрос: </a:t>
            </a:r>
            <a:r>
              <a:rPr lang="ru-RU" sz="2800" b="1" dirty="0">
                <a:solidFill>
                  <a:srgbClr val="800000"/>
                </a:solidFill>
              </a:rPr>
              <a:t>что такое </a:t>
            </a:r>
            <a:r>
              <a:rPr lang="ru-RU" sz="2800" b="1" dirty="0" smtClean="0">
                <a:solidFill>
                  <a:srgbClr val="800000"/>
                </a:solidFill>
              </a:rPr>
              <a:t>культура</a:t>
            </a:r>
            <a:r>
              <a:rPr lang="ru-RU" sz="2800" b="1" dirty="0">
                <a:solidFill>
                  <a:srgbClr val="800000"/>
                </a:solidFill>
              </a:rPr>
              <a:t>?</a:t>
            </a:r>
            <a:r>
              <a:rPr lang="ru-RU" sz="2800" b="1" dirty="0">
                <a:solidFill>
                  <a:srgbClr val="0033CC"/>
                </a:solidFill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Я </a:t>
            </a:r>
            <a:r>
              <a:rPr lang="ru-RU" sz="2800" b="1" dirty="0">
                <a:solidFill>
                  <a:srgbClr val="0033CC"/>
                </a:solidFill>
              </a:rPr>
              <a:t>не </a:t>
            </a:r>
            <a:r>
              <a:rPr lang="ru-RU" sz="2800" b="1" dirty="0" smtClean="0">
                <a:solidFill>
                  <a:srgbClr val="0033CC"/>
                </a:solidFill>
              </a:rPr>
              <a:t>могу </a:t>
            </a:r>
            <a:r>
              <a:rPr lang="ru-RU" sz="2800" b="1" dirty="0">
                <a:solidFill>
                  <a:srgbClr val="0033CC"/>
                </a:solidFill>
              </a:rPr>
              <a:t>дать ей </a:t>
            </a:r>
            <a:r>
              <a:rPr lang="ru-RU" sz="2800" b="1" dirty="0" smtClean="0">
                <a:solidFill>
                  <a:srgbClr val="0033CC"/>
                </a:solidFill>
              </a:rPr>
              <a:t>определение</a:t>
            </a:r>
            <a:r>
              <a:rPr lang="ru-RU" sz="2800" b="1" dirty="0">
                <a:solidFill>
                  <a:srgbClr val="0033CC"/>
                </a:solidFill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</a:rPr>
              <a:t>которое удовлетворило </a:t>
            </a:r>
            <a:r>
              <a:rPr lang="ru-RU" sz="2800" b="1" dirty="0">
                <a:solidFill>
                  <a:srgbClr val="0033CC"/>
                </a:solidFill>
              </a:rPr>
              <a:t>бы всех, но я </a:t>
            </a:r>
            <a:r>
              <a:rPr lang="ru-RU" sz="2800" b="1" dirty="0" smtClean="0">
                <a:solidFill>
                  <a:srgbClr val="0033CC"/>
                </a:solidFill>
              </a:rPr>
              <a:t>хочу обратить</a:t>
            </a:r>
            <a:endParaRPr lang="ru-RU" sz="2800" b="1" dirty="0">
              <a:solidFill>
                <a:srgbClr val="0033CC"/>
              </a:solidFill>
            </a:endParaRPr>
          </a:p>
          <a:p>
            <a:r>
              <a:rPr lang="ru-RU" sz="2800" b="1" dirty="0">
                <a:solidFill>
                  <a:srgbClr val="0033CC"/>
                </a:solidFill>
              </a:rPr>
              <a:t>внимание на некоторые ее свойства, о </a:t>
            </a:r>
            <a:r>
              <a:rPr lang="ru-RU" sz="2800" b="1" dirty="0" smtClean="0">
                <a:solidFill>
                  <a:srgbClr val="0033CC"/>
                </a:solidFill>
              </a:rPr>
              <a:t>которых </a:t>
            </a:r>
            <a:r>
              <a:rPr lang="ru-RU" sz="2800" b="1" dirty="0">
                <a:solidFill>
                  <a:srgbClr val="0033CC"/>
                </a:solidFill>
              </a:rPr>
              <a:t>не следует забывать. Прежде всего, </a:t>
            </a:r>
            <a:r>
              <a:rPr lang="ru-RU" sz="2800" b="1" dirty="0" smtClean="0">
                <a:solidFill>
                  <a:srgbClr val="0033CC"/>
                </a:solidFill>
              </a:rPr>
              <a:t>для каждого человека культура едина</a:t>
            </a:r>
            <a:r>
              <a:rPr lang="ru-RU" sz="2800" b="1" dirty="0">
                <a:solidFill>
                  <a:srgbClr val="0033CC"/>
                </a:solidFill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</a:rPr>
              <a:t>Нельзя говорить</a:t>
            </a:r>
            <a:r>
              <a:rPr lang="ru-RU" sz="2800" b="1" dirty="0">
                <a:solidFill>
                  <a:srgbClr val="0033CC"/>
                </a:solidFill>
              </a:rPr>
              <a:t>, что в </a:t>
            </a:r>
            <a:r>
              <a:rPr lang="ru-RU" sz="2800" b="1" dirty="0" smtClean="0">
                <a:solidFill>
                  <a:srgbClr val="0033CC"/>
                </a:solidFill>
              </a:rPr>
              <a:t>некоторых случаях </a:t>
            </a:r>
            <a:r>
              <a:rPr lang="ru-RU" sz="2800" b="1" dirty="0">
                <a:solidFill>
                  <a:srgbClr val="0033CC"/>
                </a:solidFill>
              </a:rPr>
              <a:t>нас </a:t>
            </a:r>
            <a:r>
              <a:rPr lang="ru-RU" sz="2800" b="1" dirty="0" smtClean="0">
                <a:solidFill>
                  <a:srgbClr val="0033CC"/>
                </a:solidFill>
              </a:rPr>
              <a:t>якобы удовлетворяет одна культура</a:t>
            </a:r>
            <a:r>
              <a:rPr lang="ru-RU" sz="2800" b="1" dirty="0">
                <a:solidFill>
                  <a:srgbClr val="0033CC"/>
                </a:solidFill>
              </a:rPr>
              <a:t>, в </a:t>
            </a:r>
            <a:r>
              <a:rPr lang="ru-RU" sz="2800" b="1" dirty="0" smtClean="0">
                <a:solidFill>
                  <a:srgbClr val="0033CC"/>
                </a:solidFill>
              </a:rPr>
              <a:t>других — другая</a:t>
            </a:r>
            <a:r>
              <a:rPr lang="ru-RU" sz="2800" b="1" dirty="0">
                <a:solidFill>
                  <a:srgbClr val="0033CC"/>
                </a:solidFill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</a:rPr>
              <a:t>Культура </a:t>
            </a:r>
            <a:r>
              <a:rPr lang="ru-RU" sz="2800" b="1" dirty="0">
                <a:solidFill>
                  <a:srgbClr val="0033CC"/>
                </a:solidFill>
              </a:rPr>
              <a:t>не </a:t>
            </a:r>
            <a:r>
              <a:rPr lang="ru-RU" sz="2800" b="1" dirty="0" smtClean="0">
                <a:solidFill>
                  <a:srgbClr val="0033CC"/>
                </a:solidFill>
              </a:rPr>
              <a:t>вызывается настроением</a:t>
            </a:r>
            <a:r>
              <a:rPr lang="ru-RU" sz="2800" b="1" dirty="0">
                <a:solidFill>
                  <a:srgbClr val="0033CC"/>
                </a:solidFill>
              </a:rPr>
              <a:t>, как дух из кувшина. Человек </a:t>
            </a:r>
            <a:r>
              <a:rPr lang="ru-RU" sz="2800" b="1" dirty="0" smtClean="0">
                <a:solidFill>
                  <a:srgbClr val="0033CC"/>
                </a:solidFill>
              </a:rPr>
              <a:t>принадлежит </a:t>
            </a:r>
            <a:r>
              <a:rPr lang="ru-RU" sz="2800" b="1" dirty="0">
                <a:solidFill>
                  <a:srgbClr val="0033CC"/>
                </a:solidFill>
              </a:rPr>
              <a:t>ей </a:t>
            </a:r>
            <a:r>
              <a:rPr lang="ru-RU" sz="2800" b="1" dirty="0" smtClean="0">
                <a:solidFill>
                  <a:srgbClr val="0033CC"/>
                </a:solidFill>
              </a:rPr>
              <a:t>целиком</a:t>
            </a:r>
            <a:r>
              <a:rPr lang="ru-RU" sz="2800" b="1" dirty="0">
                <a:solidFill>
                  <a:srgbClr val="0033CC"/>
                </a:solidFill>
              </a:rPr>
              <a:t>. Он </a:t>
            </a:r>
            <a:r>
              <a:rPr lang="ru-RU" sz="2800" b="1" dirty="0" smtClean="0">
                <a:solidFill>
                  <a:srgbClr val="0033CC"/>
                </a:solidFill>
              </a:rPr>
              <a:t>пронизан </a:t>
            </a:r>
            <a:r>
              <a:rPr lang="ru-RU" sz="2800" b="1" dirty="0">
                <a:solidFill>
                  <a:srgbClr val="0033CC"/>
                </a:solidFill>
              </a:rPr>
              <a:t>ею, он </a:t>
            </a:r>
            <a:r>
              <a:rPr lang="ru-RU" sz="2800" b="1" dirty="0" smtClean="0">
                <a:solidFill>
                  <a:srgbClr val="0033CC"/>
                </a:solidFill>
              </a:rPr>
              <a:t>с нею </a:t>
            </a:r>
            <a:r>
              <a:rPr lang="ru-RU" sz="2800" b="1" dirty="0">
                <a:solidFill>
                  <a:srgbClr val="0033CC"/>
                </a:solidFill>
              </a:rPr>
              <a:t>слит. &lt;…&gt; </a:t>
            </a:r>
            <a:r>
              <a:rPr lang="ru-RU" sz="2800" b="1" dirty="0" smtClean="0">
                <a:solidFill>
                  <a:srgbClr val="800000"/>
                </a:solidFill>
              </a:rPr>
              <a:t>Культура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</a:rPr>
              <a:t>как раз </a:t>
            </a:r>
            <a:r>
              <a:rPr lang="ru-RU" sz="2800" b="1" dirty="0" smtClean="0">
                <a:solidFill>
                  <a:srgbClr val="800000"/>
                </a:solidFill>
              </a:rPr>
              <a:t>обладает</a:t>
            </a:r>
            <a:endParaRPr lang="ru-RU" sz="2800" b="1" dirty="0">
              <a:solidFill>
                <a:srgbClr val="800000"/>
              </a:solidFill>
            </a:endParaRPr>
          </a:p>
          <a:p>
            <a:r>
              <a:rPr lang="ru-RU" sz="2800" b="1" dirty="0" smtClean="0">
                <a:solidFill>
                  <a:srgbClr val="800000"/>
                </a:solidFill>
              </a:rPr>
              <a:t>свойством преодолевать время</a:t>
            </a:r>
            <a:r>
              <a:rPr lang="ru-RU" sz="2800" b="1" dirty="0">
                <a:solidFill>
                  <a:srgbClr val="800000"/>
                </a:solidFill>
              </a:rPr>
              <a:t>, </a:t>
            </a:r>
            <a:r>
              <a:rPr lang="ru-RU" sz="2800" b="1" dirty="0" smtClean="0">
                <a:solidFill>
                  <a:srgbClr val="800000"/>
                </a:solidFill>
              </a:rPr>
              <a:t>соединять</a:t>
            </a:r>
            <a:endParaRPr lang="ru-RU" sz="2800" b="1" dirty="0">
              <a:solidFill>
                <a:srgbClr val="800000"/>
              </a:solidFill>
            </a:endParaRPr>
          </a:p>
          <a:p>
            <a:r>
              <a:rPr lang="ru-RU" sz="2800" b="1" dirty="0" smtClean="0">
                <a:solidFill>
                  <a:srgbClr val="800000"/>
                </a:solidFill>
              </a:rPr>
              <a:t>прошлое</a:t>
            </a:r>
            <a:r>
              <a:rPr lang="ru-RU" sz="2800" b="1" dirty="0">
                <a:solidFill>
                  <a:srgbClr val="800000"/>
                </a:solidFill>
              </a:rPr>
              <a:t>, </a:t>
            </a:r>
            <a:r>
              <a:rPr lang="ru-RU" sz="2800" b="1" dirty="0" smtClean="0">
                <a:solidFill>
                  <a:srgbClr val="800000"/>
                </a:solidFill>
              </a:rPr>
              <a:t>настоящее </a:t>
            </a:r>
            <a:r>
              <a:rPr lang="ru-RU" sz="2800" b="1" dirty="0">
                <a:solidFill>
                  <a:srgbClr val="800000"/>
                </a:solidFill>
              </a:rPr>
              <a:t>и </a:t>
            </a:r>
            <a:r>
              <a:rPr lang="ru-RU" sz="2800" b="1" dirty="0" smtClean="0">
                <a:solidFill>
                  <a:srgbClr val="800000"/>
                </a:solidFill>
              </a:rPr>
              <a:t>будущее.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5910735"/>
            <a:ext cx="857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1800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Д.С.Лихачев</a:t>
            </a:r>
            <a:r>
              <a:rPr lang="ru-RU" sz="1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«Искусство памяти </a:t>
            </a:r>
            <a: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 искусства»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Publish\ДНК\ДНК 11\contest\4_CD-ROM\jpg\nesterov-philosop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8" y="188640"/>
            <a:ext cx="63208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694462" y="4843026"/>
            <a:ext cx="22700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М.В.Нестеров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Философы (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священник Павел Флоренский и </a:t>
            </a:r>
            <a:r>
              <a:rPr lang="ru-RU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С.Н.Булгаков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70" y="1332051"/>
            <a:ext cx="5391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то, что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рождается присно, </a:t>
            </a:r>
            <a:r>
              <a:rPr lang="ru-RU" sz="28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что от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культа присно отщепляется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— как бы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прорастания культа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побеги его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боковые стебли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его.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Святыни — это первичное творчество человека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культурные ценности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производные культа».</a:t>
            </a:r>
            <a:endParaRPr lang="ru-RU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5910735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Священник Павел Флоренский</a:t>
            </a:r>
            <a:r>
              <a:rPr lang="ru-RU" sz="1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Культ,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религия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(Лекция)</a:t>
            </a:r>
          </a:p>
        </p:txBody>
      </p:sp>
      <p:pic>
        <p:nvPicPr>
          <p:cNvPr id="3074" name="Picture 2" descr="http://agni-yoga.kg/sources/img/budda/_atlantida/_farida/_arx/e23cef15d4692761a2fdaa2e805439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1926"/>
            <a:ext cx="3532752" cy="47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" y="209249"/>
            <a:ext cx="53915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«Известно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религиозный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вообще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колыбель культуры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вернее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ее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духовная родина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Целые исторические эпохи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богатые творчеством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отмечены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тем, что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элементы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более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тесно связаны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культом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имели сакральный характер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искусство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философия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хозяйство».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5910735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Протоиерей Сергий Булгаков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grad-petrov.ru/wp-content/uploads/2016/03/S_N_Bulg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22" y="188640"/>
            <a:ext cx="3424996" cy="45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286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48</cp:revision>
  <dcterms:created xsi:type="dcterms:W3CDTF">2015-08-04T12:08:47Z</dcterms:created>
  <dcterms:modified xsi:type="dcterms:W3CDTF">2018-05-08T13:21:32Z</dcterms:modified>
</cp:coreProperties>
</file>